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3" r:id="rId4"/>
    <p:sldId id="280" r:id="rId5"/>
    <p:sldId id="260" r:id="rId6"/>
    <p:sldId id="279" r:id="rId7"/>
    <p:sldId id="277" r:id="rId8"/>
    <p:sldId id="272" r:id="rId9"/>
    <p:sldId id="266" r:id="rId10"/>
    <p:sldId id="278" r:id="rId11"/>
    <p:sldId id="258" r:id="rId12"/>
    <p:sldId id="269" r:id="rId13"/>
    <p:sldId id="262" r:id="rId14"/>
    <p:sldId id="273" r:id="rId15"/>
    <p:sldId id="274" r:id="rId16"/>
    <p:sldId id="259" r:id="rId17"/>
    <p:sldId id="261" r:id="rId18"/>
    <p:sldId id="271" r:id="rId19"/>
    <p:sldId id="270" r:id="rId20"/>
    <p:sldId id="264" r:id="rId21"/>
    <p:sldId id="265" r:id="rId22"/>
    <p:sldId id="267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B0F0"/>
    <a:srgbClr val="EE32D8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  <a:prstGeom prst="rect">
            <a:avLst/>
          </a:prstGeo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  <a:prstGeom prst="rect">
            <a:avLst/>
          </a:prstGeo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38201"/>
            <a:ext cx="86868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D:\Diss\Vorträge\Vortrag Dijon April 2014\LMU-Logo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-1"/>
            <a:ext cx="6507481" cy="71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8"/>
          <p:cNvSpPr txBox="1">
            <a:spLocks/>
          </p:cNvSpPr>
          <p:nvPr userDrawn="1"/>
        </p:nvSpPr>
        <p:spPr>
          <a:xfrm>
            <a:off x="4394200" y="0"/>
            <a:ext cx="1308100" cy="710440"/>
          </a:xfrm>
          <a:prstGeom prst="rect">
            <a:avLst/>
          </a:prstGeom>
          <a:noFill/>
          <a:ln w="76200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 fontScale="62500" lnSpcReduction="20000"/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1800" b="1" kern="1200" cap="all" spc="0" baseline="0">
                <a:solidFill>
                  <a:srgbClr val="006600"/>
                </a:solidFill>
                <a:effectLst/>
                <a:latin typeface="+mj-lt"/>
                <a:ea typeface="+mj-ea"/>
                <a:cs typeface="Tunga" pitchFamily="2"/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Völker und Sprachen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MZAW </a:t>
            </a:r>
          </a:p>
          <a:p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 Massy</a:t>
            </a:r>
          </a:p>
          <a:p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21.11.2015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Picture 2" descr="D:\Diss\WIN - Kolleg\Akademie Logo_Vektor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043" y="0"/>
            <a:ext cx="2698958" cy="71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400" dirty="0"/>
              <a:t>Das archäologische Problem zur Definition</a:t>
            </a:r>
            <a:br>
              <a:rPr lang="de-DE" sz="2400" dirty="0"/>
            </a:br>
            <a:r>
              <a:rPr lang="de-DE" sz="2400" dirty="0"/>
              <a:t>von </a:t>
            </a:r>
            <a:r>
              <a:rPr lang="de-DE" sz="2400" dirty="0" smtClean="0"/>
              <a:t>Identitätsgemeinschaften</a:t>
            </a:r>
          </a:p>
          <a:p>
            <a:endParaRPr lang="de-DE" sz="1800" dirty="0"/>
          </a:p>
          <a:p>
            <a:r>
              <a:rPr lang="de-DE" sz="1800" dirty="0" smtClean="0"/>
              <a:t>Ken Massy M.A.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/>
              <a:t>"Die Schnurkeramiker" – Kultur, Gruppe, Einheit? </a:t>
            </a:r>
          </a:p>
        </p:txBody>
      </p:sp>
    </p:spTree>
    <p:extLst>
      <p:ext uri="{BB962C8B-B14F-4D97-AF65-F5344CB8AC3E}">
        <p14:creationId xmlns:p14="http://schemas.microsoft.com/office/powerpoint/2010/main" val="109728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Grundlagen</a:t>
            </a:r>
            <a:r>
              <a:rPr lang="en-US" dirty="0" smtClean="0"/>
              <a:t> - </a:t>
            </a:r>
            <a:r>
              <a:rPr lang="en-US" dirty="0" err="1" smtClean="0"/>
              <a:t>datierung</a:t>
            </a:r>
            <a:endParaRPr lang="en-US" dirty="0"/>
          </a:p>
        </p:txBody>
      </p:sp>
      <p:pic>
        <p:nvPicPr>
          <p:cNvPr id="2050" name="Picture 2" descr="D:\Diss\Vorträge\2015-11-Vortrag LMU MZAW Völker und Sprachen\Neolithikum Deutschla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359" y="633845"/>
            <a:ext cx="4038814" cy="351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iss\Vorträge\2015-11-Vortrag LMU MZAW Völker und Sprachen\Neolithikum Europa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585" y="4159250"/>
            <a:ext cx="5336362" cy="269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0" y="1364673"/>
            <a:ext cx="3727585" cy="411480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Ca. 2800-2400/2300 v. Chr.</a:t>
            </a:r>
          </a:p>
          <a:p>
            <a:endParaRPr lang="de-DE" dirty="0"/>
          </a:p>
          <a:p>
            <a:r>
              <a:rPr lang="de-DE" dirty="0" smtClean="0"/>
              <a:t>Älterer Teil des Endneolithikums</a:t>
            </a:r>
          </a:p>
          <a:p>
            <a:endParaRPr lang="de-DE" dirty="0"/>
          </a:p>
          <a:p>
            <a:r>
              <a:rPr lang="de-DE" dirty="0" smtClean="0"/>
              <a:t>Teil der Kupferzeit</a:t>
            </a:r>
          </a:p>
          <a:p>
            <a:endParaRPr lang="de-DE" dirty="0"/>
          </a:p>
          <a:p>
            <a:r>
              <a:rPr lang="de-DE" dirty="0" smtClean="0"/>
              <a:t>Nach Horgen-Cham-Wartburg; Kugelamphorenkultur; jüngere Trichterbecherkultur</a:t>
            </a:r>
          </a:p>
          <a:p>
            <a:endParaRPr lang="de-DE" dirty="0"/>
          </a:p>
          <a:p>
            <a:r>
              <a:rPr lang="de-DE" dirty="0" smtClean="0"/>
              <a:t>Vor bzw. teilweise gleichzeitig mit Glockenbecherkultur</a:t>
            </a:r>
            <a:endParaRPr lang="de-DE" dirty="0"/>
          </a:p>
        </p:txBody>
      </p:sp>
      <p:sp>
        <p:nvSpPr>
          <p:cNvPr id="6" name="Rectangle 5"/>
          <p:cNvSpPr/>
          <p:nvPr/>
        </p:nvSpPr>
        <p:spPr>
          <a:xfrm>
            <a:off x="5296007" y="1357745"/>
            <a:ext cx="2286000" cy="2424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95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D:\Diss\Vorträge\2015-11-Vortrag LMU MZAW Völker und Sprachen\Schnurkeramik\200w_01222100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03162" y="3819229"/>
            <a:ext cx="762528" cy="161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50512" y="1607885"/>
            <a:ext cx="79248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Siedlungswesen</a:t>
            </a:r>
            <a:endParaRPr lang="de-DE" dirty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Wirtschaftsweise</a:t>
            </a:r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Bestattungssitten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sonstiges</a:t>
            </a:r>
            <a:endParaRPr lang="de-DE" dirty="0"/>
          </a:p>
        </p:txBody>
      </p:sp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Quellengrundlage</a:t>
            </a:r>
            <a:endParaRPr lang="en-US" dirty="0"/>
          </a:p>
        </p:txBody>
      </p:sp>
      <p:pic>
        <p:nvPicPr>
          <p:cNvPr id="1026" name="Picture 2" descr="D:\Diss\Vorträge\2015-11-Vortrag LMU MZAW Völker und Sprachen\Schnurkeramik\Abb.-2_12_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7" y="1374508"/>
            <a:ext cx="1041706" cy="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304800" y="762000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Auswahl an möglichen Quellen</a:t>
            </a:r>
          </a:p>
          <a:p>
            <a:pPr marL="0" indent="0" algn="ctr">
              <a:buFont typeface="Arial" pitchFamily="34" charset="0"/>
              <a:buNone/>
            </a:pPr>
            <a:endParaRPr lang="de-DE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319015" y="762000"/>
            <a:ext cx="1676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Schnurkeramik</a:t>
            </a:r>
          </a:p>
          <a:p>
            <a:pPr marL="0" indent="0" algn="ctr">
              <a:buFont typeface="Arial" pitchFamily="34" charset="0"/>
              <a:buNone/>
            </a:pPr>
            <a:endParaRPr lang="de-DE" dirty="0"/>
          </a:p>
        </p:txBody>
      </p:sp>
      <p:pic>
        <p:nvPicPr>
          <p:cNvPr id="9" name="Picture 3" descr="D:\Diss\Vorträge\2015-11-Vortrag LMU MZAW Völker und Sprachen\Schnurkeramik\Seeufersiedlung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03" y="1374508"/>
            <a:ext cx="1183619" cy="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iss\Vorträge\2015-11-Vortrag LMU MZAW Völker und Sprachen\Schnurkeramik\images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" y="2994688"/>
            <a:ext cx="1103866" cy="70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iss\Vorträge\2015-11-Vortrag LMU MZAW Völker und Sprachen\Schnurkeramik\imag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04" y="3089564"/>
            <a:ext cx="1103867" cy="42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iss\Vorträge\2015-11-Vortrag LMU MZAW Völker und Sprachen\Schnurkeramik\images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777" y="2971800"/>
            <a:ext cx="1122939" cy="75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iss\Vorträge\2015-11-Vortrag LMU MZAW Völker und Sprachen\Schnurkeramik\Motzenstein_Radmodell-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907" y="2896133"/>
            <a:ext cx="1050613" cy="82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Diss\Vorträge\2015-11-Vortrag LMU MZAW Völker und Sprachen\Schnurkeramik\AÖZA_Scheiterhaufen_%0d%0a 2011_12_k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469" y="4985534"/>
            <a:ext cx="1051851" cy="6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Diss\Vorträge\2015-11-Vortrag LMU MZAW Völker und Sprachen\Schnurkeramik\KG-Hockergrab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57725" y="4089152"/>
            <a:ext cx="741194" cy="105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Diss\Vorträge\2015-11-Vortrag LMU MZAW Völker und Sprachen\Schnurkeramik\800px-Trakijskata_Grobnic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4" y="4612429"/>
            <a:ext cx="994947" cy="74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D:\Diss\Vorträge\2015-11-Vortrag LMU MZAW Völker und Sprachen\Schnurkeramik\images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30" y="5065704"/>
            <a:ext cx="1402796" cy="47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Diss\Vorträge\2015-11-Vortrag LMU MZAW Völker und Sprachen\Schnurkeramik\bestattung-schnurkeramische-kultur-oechlitz-ld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7" y="4272046"/>
            <a:ext cx="1512835" cy="116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Diss\Vorträge\2015-11-Vortrag LMU MZAW Völker und Sprachen\Schnurkeramik\Seeufersiedlung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90" y="1374508"/>
            <a:ext cx="1183619" cy="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Diss\Vorträge\2015-11-Vortrag LMU MZAW Völker und Sprachen\Schnurkeramik\Wallfahrtskirche-auf-dem-Bogenberg-1_reference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32382" y="1374508"/>
            <a:ext cx="1140448" cy="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:\Diss\Vorträge\2015-11-Vortrag LMU MZAW Völker und Sprachen\Schnurkeramik\kreisgrabenanlagen_goseck_kl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94" y="5998175"/>
            <a:ext cx="1232463" cy="83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D:\Diss\Vorträge\2015-11-Vortrag LMU MZAW Völker und Sprachen\Schnurkeramik\800px-Trakijskata_Grobnica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59" y="4394618"/>
            <a:ext cx="1226170" cy="91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3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/>
              <a:t>Definition </a:t>
            </a:r>
            <a:r>
              <a:rPr lang="en-US" dirty="0" err="1" smtClean="0"/>
              <a:t>Schnurkeramiker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2419350" cy="391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371600"/>
            <a:ext cx="4744754" cy="391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96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iss\Vorträge\2015-11-Vortrag LMU MZAW Völker und Sprachen\Schnurkeramik\neol-schnurkeramik-ho-b.t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609" y="914400"/>
            <a:ext cx="2370791" cy="344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/>
              <a:t>Definition </a:t>
            </a:r>
            <a:r>
              <a:rPr lang="en-US" dirty="0" err="1" smtClean="0"/>
              <a:t>Schnurkeramiker</a:t>
            </a:r>
            <a:endParaRPr lang="en-US" dirty="0"/>
          </a:p>
        </p:txBody>
      </p:sp>
      <p:pic>
        <p:nvPicPr>
          <p:cNvPr id="5122" name="Picture 2" descr="D:\Diss\Vorträge\2015-11-Vortrag LMU MZAW Völker und Sprachen\Schnurkeramik\bestattung-schnurkeramische-kultur-oechlitz-l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4494904" cy="346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Diss\Vorträge\2015-11-Vortrag LMU MZAW Völker und Sprachen\Schnurkeramik\SN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01" y="4375150"/>
            <a:ext cx="2240799" cy="24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iss\Vorträge\2015-11-Vortrag LMU MZAW Völker und Sprachen\Schnurkeramik\Einzelgrabkultur Möckern OT Stegelitz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904" y="914400"/>
            <a:ext cx="3888596" cy="346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16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Standardisierte</a:t>
            </a:r>
            <a:r>
              <a:rPr lang="en-US" dirty="0" smtClean="0"/>
              <a:t> </a:t>
            </a:r>
            <a:r>
              <a:rPr lang="en-US" dirty="0" err="1" smtClean="0"/>
              <a:t>Beigaben</a:t>
            </a:r>
            <a:endParaRPr lang="en-US" dirty="0"/>
          </a:p>
        </p:txBody>
      </p:sp>
      <p:pic>
        <p:nvPicPr>
          <p:cNvPr id="9218" name="Picture 2" descr="D:\Diss\Vorträge\2015-11-Vortrag LMU MZAW Völker und Sprachen\Schnurkeramik\pic_2015-11-17_1130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" t="8753" r="6376" b="9967"/>
          <a:stretch/>
        </p:blipFill>
        <p:spPr bwMode="auto">
          <a:xfrm>
            <a:off x="1202149" y="1066800"/>
            <a:ext cx="6739703" cy="42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3009900" y="5384227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Mittelelbe-Saale-Gebiet</a:t>
            </a:r>
          </a:p>
        </p:txBody>
      </p:sp>
    </p:spTree>
    <p:extLst>
      <p:ext uri="{BB962C8B-B14F-4D97-AF65-F5344CB8AC3E}">
        <p14:creationId xmlns:p14="http://schemas.microsoft.com/office/powerpoint/2010/main" val="10267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bestattungssitten</a:t>
            </a:r>
            <a:r>
              <a:rPr lang="en-US" dirty="0" smtClean="0"/>
              <a:t> </a:t>
            </a:r>
            <a:r>
              <a:rPr lang="en-US" dirty="0" err="1" smtClean="0"/>
              <a:t>Schnurkeramiker</a:t>
            </a:r>
            <a:endParaRPr lang="en-US" dirty="0"/>
          </a:p>
        </p:txBody>
      </p:sp>
      <p:pic>
        <p:nvPicPr>
          <p:cNvPr id="8194" name="Picture 2" descr="D:\Diss\Vorträge\2015-11-Vortrag LMU MZAW Völker und Sprachen\Schnurkeramik\ldalsa_karsdorf-schnurkeramik-bestattung_201503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60769" y="-50276"/>
            <a:ext cx="3038474" cy="4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817906" y="3848967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Karsdorf, Burgenlandkreis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724765" y="3567546"/>
            <a:ext cx="2161309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3423" y="4317424"/>
            <a:ext cx="2253178" cy="181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797124" y="6477000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Haunstetten, Stadt Augsburg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173" y="810492"/>
            <a:ext cx="4155827" cy="225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"/>
          <p:cNvSpPr txBox="1">
            <a:spLocks/>
          </p:cNvSpPr>
          <p:nvPr/>
        </p:nvSpPr>
        <p:spPr>
          <a:xfrm>
            <a:off x="5503986" y="3050894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Hirblingen, Ldkr. Augsburg</a:t>
            </a:r>
          </a:p>
        </p:txBody>
      </p:sp>
    </p:spTree>
    <p:extLst>
      <p:ext uri="{BB962C8B-B14F-4D97-AF65-F5344CB8AC3E}">
        <p14:creationId xmlns:p14="http://schemas.microsoft.com/office/powerpoint/2010/main" val="222607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iss\Vorträge\2015-11-Vortrag LMU MZAW Völker und Sprachen\Schnurkeramik\eulau_karol_schauer13e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3975" y="990600"/>
            <a:ext cx="4625385" cy="23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iss\Vorträge\2015-11-Vortrag LMU MZAW Völker und Sprachen\Schnurkeramik\Bergrheinfel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190499" y="1790701"/>
            <a:ext cx="388620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iss\Vorträge\2015-11-Vortrag LMU MZAW Völker und Sprachen\Schnurkeramik\eula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33858" y="3295652"/>
            <a:ext cx="4325617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bestattungssitten</a:t>
            </a:r>
            <a:r>
              <a:rPr lang="en-US" dirty="0" smtClean="0"/>
              <a:t> </a:t>
            </a:r>
            <a:r>
              <a:rPr lang="en-US" dirty="0" err="1" smtClean="0"/>
              <a:t>Schnurkeramiker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571500" y="5029202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Bergrheinfeld, Ldkr. Schweinfurt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234566" y="5187953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Eulau, Burgenlandkreis</a:t>
            </a:r>
          </a:p>
        </p:txBody>
      </p:sp>
      <p:pic>
        <p:nvPicPr>
          <p:cNvPr id="8" name="Picture 11" descr="mann fra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33"/>
          <a:stretch>
            <a:fillRect/>
          </a:stretch>
        </p:blipFill>
        <p:spPr bwMode="auto">
          <a:xfrm>
            <a:off x="475708" y="1689820"/>
            <a:ext cx="386557" cy="5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mann fra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3429000" y="3028950"/>
            <a:ext cx="350838" cy="5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mann fra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3429000" y="3975101"/>
            <a:ext cx="350838" cy="5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45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iss\Vorträge\2015-11-Vortrag LMU MZAW Völker und Sprachen\Schnurkeramik\SNK Pr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78" y="1895548"/>
            <a:ext cx="3870422" cy="290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1"/>
          <p:cNvSpPr txBox="1">
            <a:spLocks/>
          </p:cNvSpPr>
          <p:nvPr/>
        </p:nvSpPr>
        <p:spPr>
          <a:xfrm>
            <a:off x="5646689" y="4798364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Prag, Terronské ulici, CZ</a:t>
            </a:r>
          </a:p>
        </p:txBody>
      </p:sp>
      <p:pic>
        <p:nvPicPr>
          <p:cNvPr id="4099" name="Picture 3" descr="D:\Diss\Vorträge\2015-11-Vortrag LMU MZAW Völker und Sprachen\Schnurkeramik\SNK Mirocinie Pol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905001"/>
            <a:ext cx="4978459" cy="290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927129" y="4798364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dirty="0" smtClean="0"/>
              <a:t>Mirocin, Przeworsk, Ostpolen</a:t>
            </a:r>
          </a:p>
        </p:txBody>
      </p:sp>
      <p:sp>
        <p:nvSpPr>
          <p:cNvPr id="9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bestattungssitten</a:t>
            </a:r>
            <a:r>
              <a:rPr lang="en-US" dirty="0" smtClean="0"/>
              <a:t> </a:t>
            </a:r>
            <a:r>
              <a:rPr lang="en-US" dirty="0" err="1" smtClean="0"/>
              <a:t>Schnurkeramiker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009900" y="6019800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Hijken, prov. Drenthe, NL</a:t>
            </a:r>
          </a:p>
        </p:txBody>
      </p:sp>
      <p:pic>
        <p:nvPicPr>
          <p:cNvPr id="11266" name="Picture 2" descr="H:\Book2Net_2015_11_17\pic_2015-11-17_1137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0" t="12105" r="55670" b="10189"/>
          <a:stretch/>
        </p:blipFill>
        <p:spPr bwMode="auto">
          <a:xfrm>
            <a:off x="2968337" y="838200"/>
            <a:ext cx="3207327" cy="464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bestattungssitten</a:t>
            </a:r>
            <a:r>
              <a:rPr lang="en-US" dirty="0" smtClean="0"/>
              <a:t> </a:t>
            </a:r>
            <a:r>
              <a:rPr lang="en-US" dirty="0" err="1" smtClean="0"/>
              <a:t>Schnurkeramiker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/>
              <a:t>Europa um 3000 v. Chr.</a:t>
            </a:r>
            <a:endParaRPr lang="en-US" dirty="0"/>
          </a:p>
        </p:txBody>
      </p:sp>
      <p:pic>
        <p:nvPicPr>
          <p:cNvPr id="3074" name="Picture 2" descr="D:\Diss\Vorträge\2015-11-Vortrag LMU MZAW Völker und Sprachen\3000 v Ch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85" y="682336"/>
            <a:ext cx="7223431" cy="617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3352800" y="2286000"/>
            <a:ext cx="4655127" cy="2632364"/>
          </a:xfrm>
          <a:custGeom>
            <a:avLst/>
            <a:gdLst>
              <a:gd name="connsiteX0" fmla="*/ 2466109 w 4655127"/>
              <a:gd name="connsiteY0" fmla="*/ 1898073 h 2632364"/>
              <a:gd name="connsiteX1" fmla="*/ 2535382 w 4655127"/>
              <a:gd name="connsiteY1" fmla="*/ 1884218 h 2632364"/>
              <a:gd name="connsiteX2" fmla="*/ 2576945 w 4655127"/>
              <a:gd name="connsiteY2" fmla="*/ 1870364 h 2632364"/>
              <a:gd name="connsiteX3" fmla="*/ 2729345 w 4655127"/>
              <a:gd name="connsiteY3" fmla="*/ 1828800 h 2632364"/>
              <a:gd name="connsiteX4" fmla="*/ 2770909 w 4655127"/>
              <a:gd name="connsiteY4" fmla="*/ 1814945 h 2632364"/>
              <a:gd name="connsiteX5" fmla="*/ 2881745 w 4655127"/>
              <a:gd name="connsiteY5" fmla="*/ 1787236 h 2632364"/>
              <a:gd name="connsiteX6" fmla="*/ 2923309 w 4655127"/>
              <a:gd name="connsiteY6" fmla="*/ 1759527 h 2632364"/>
              <a:gd name="connsiteX7" fmla="*/ 3006436 w 4655127"/>
              <a:gd name="connsiteY7" fmla="*/ 1731818 h 2632364"/>
              <a:gd name="connsiteX8" fmla="*/ 3089564 w 4655127"/>
              <a:gd name="connsiteY8" fmla="*/ 1676400 h 2632364"/>
              <a:gd name="connsiteX9" fmla="*/ 3131127 w 4655127"/>
              <a:gd name="connsiteY9" fmla="*/ 1648691 h 2632364"/>
              <a:gd name="connsiteX10" fmla="*/ 3200400 w 4655127"/>
              <a:gd name="connsiteY10" fmla="*/ 1537855 h 2632364"/>
              <a:gd name="connsiteX11" fmla="*/ 3228109 w 4655127"/>
              <a:gd name="connsiteY11" fmla="*/ 1427018 h 2632364"/>
              <a:gd name="connsiteX12" fmla="*/ 3255818 w 4655127"/>
              <a:gd name="connsiteY12" fmla="*/ 1343891 h 2632364"/>
              <a:gd name="connsiteX13" fmla="*/ 3283527 w 4655127"/>
              <a:gd name="connsiteY13" fmla="*/ 1233055 h 2632364"/>
              <a:gd name="connsiteX14" fmla="*/ 3311236 w 4655127"/>
              <a:gd name="connsiteY14" fmla="*/ 1191491 h 2632364"/>
              <a:gd name="connsiteX15" fmla="*/ 3325091 w 4655127"/>
              <a:gd name="connsiteY15" fmla="*/ 1149927 h 2632364"/>
              <a:gd name="connsiteX16" fmla="*/ 3352800 w 4655127"/>
              <a:gd name="connsiteY16" fmla="*/ 1108364 h 2632364"/>
              <a:gd name="connsiteX17" fmla="*/ 3366655 w 4655127"/>
              <a:gd name="connsiteY17" fmla="*/ 1066800 h 2632364"/>
              <a:gd name="connsiteX18" fmla="*/ 3422073 w 4655127"/>
              <a:gd name="connsiteY18" fmla="*/ 983673 h 2632364"/>
              <a:gd name="connsiteX19" fmla="*/ 3449782 w 4655127"/>
              <a:gd name="connsiteY19" fmla="*/ 942109 h 2632364"/>
              <a:gd name="connsiteX20" fmla="*/ 3477491 w 4655127"/>
              <a:gd name="connsiteY20" fmla="*/ 900545 h 2632364"/>
              <a:gd name="connsiteX21" fmla="*/ 3519055 w 4655127"/>
              <a:gd name="connsiteY21" fmla="*/ 831273 h 2632364"/>
              <a:gd name="connsiteX22" fmla="*/ 3574473 w 4655127"/>
              <a:gd name="connsiteY22" fmla="*/ 748145 h 2632364"/>
              <a:gd name="connsiteX23" fmla="*/ 3602182 w 4655127"/>
              <a:gd name="connsiteY23" fmla="*/ 706582 h 2632364"/>
              <a:gd name="connsiteX24" fmla="*/ 3671455 w 4655127"/>
              <a:gd name="connsiteY24" fmla="*/ 637309 h 2632364"/>
              <a:gd name="connsiteX25" fmla="*/ 3726873 w 4655127"/>
              <a:gd name="connsiteY25" fmla="*/ 554182 h 2632364"/>
              <a:gd name="connsiteX26" fmla="*/ 3810000 w 4655127"/>
              <a:gd name="connsiteY26" fmla="*/ 512618 h 2632364"/>
              <a:gd name="connsiteX27" fmla="*/ 3920836 w 4655127"/>
              <a:gd name="connsiteY27" fmla="*/ 429491 h 2632364"/>
              <a:gd name="connsiteX28" fmla="*/ 3962400 w 4655127"/>
              <a:gd name="connsiteY28" fmla="*/ 401782 h 2632364"/>
              <a:gd name="connsiteX29" fmla="*/ 4031673 w 4655127"/>
              <a:gd name="connsiteY29" fmla="*/ 332509 h 2632364"/>
              <a:gd name="connsiteX30" fmla="*/ 4114800 w 4655127"/>
              <a:gd name="connsiteY30" fmla="*/ 207818 h 2632364"/>
              <a:gd name="connsiteX31" fmla="*/ 4142509 w 4655127"/>
              <a:gd name="connsiteY31" fmla="*/ 166255 h 2632364"/>
              <a:gd name="connsiteX32" fmla="*/ 4170218 w 4655127"/>
              <a:gd name="connsiteY32" fmla="*/ 138545 h 2632364"/>
              <a:gd name="connsiteX33" fmla="*/ 4197927 w 4655127"/>
              <a:gd name="connsiteY33" fmla="*/ 96982 h 2632364"/>
              <a:gd name="connsiteX34" fmla="*/ 4281055 w 4655127"/>
              <a:gd name="connsiteY34" fmla="*/ 41564 h 2632364"/>
              <a:gd name="connsiteX35" fmla="*/ 4364182 w 4655127"/>
              <a:gd name="connsiteY35" fmla="*/ 0 h 2632364"/>
              <a:gd name="connsiteX36" fmla="*/ 4461164 w 4655127"/>
              <a:gd name="connsiteY36" fmla="*/ 41564 h 2632364"/>
              <a:gd name="connsiteX37" fmla="*/ 4530436 w 4655127"/>
              <a:gd name="connsiteY37" fmla="*/ 110836 h 2632364"/>
              <a:gd name="connsiteX38" fmla="*/ 4544291 w 4655127"/>
              <a:gd name="connsiteY38" fmla="*/ 152400 h 2632364"/>
              <a:gd name="connsiteX39" fmla="*/ 4599709 w 4655127"/>
              <a:gd name="connsiteY39" fmla="*/ 235527 h 2632364"/>
              <a:gd name="connsiteX40" fmla="*/ 4627418 w 4655127"/>
              <a:gd name="connsiteY40" fmla="*/ 318655 h 2632364"/>
              <a:gd name="connsiteX41" fmla="*/ 4641273 w 4655127"/>
              <a:gd name="connsiteY41" fmla="*/ 360218 h 2632364"/>
              <a:gd name="connsiteX42" fmla="*/ 4655127 w 4655127"/>
              <a:gd name="connsiteY42" fmla="*/ 401782 h 2632364"/>
              <a:gd name="connsiteX43" fmla="*/ 4641273 w 4655127"/>
              <a:gd name="connsiteY43" fmla="*/ 762000 h 2632364"/>
              <a:gd name="connsiteX44" fmla="*/ 4585855 w 4655127"/>
              <a:gd name="connsiteY44" fmla="*/ 886691 h 2632364"/>
              <a:gd name="connsiteX45" fmla="*/ 4530436 w 4655127"/>
              <a:gd name="connsiteY45" fmla="*/ 1011382 h 2632364"/>
              <a:gd name="connsiteX46" fmla="*/ 4516582 w 4655127"/>
              <a:gd name="connsiteY46" fmla="*/ 1066800 h 2632364"/>
              <a:gd name="connsiteX47" fmla="*/ 4502727 w 4655127"/>
              <a:gd name="connsiteY47" fmla="*/ 1136073 h 2632364"/>
              <a:gd name="connsiteX48" fmla="*/ 4475018 w 4655127"/>
              <a:gd name="connsiteY48" fmla="*/ 1191491 h 2632364"/>
              <a:gd name="connsiteX49" fmla="*/ 4447309 w 4655127"/>
              <a:gd name="connsiteY49" fmla="*/ 1357745 h 2632364"/>
              <a:gd name="connsiteX50" fmla="*/ 4419600 w 4655127"/>
              <a:gd name="connsiteY50" fmla="*/ 1440873 h 2632364"/>
              <a:gd name="connsiteX51" fmla="*/ 4364182 w 4655127"/>
              <a:gd name="connsiteY51" fmla="*/ 1524000 h 2632364"/>
              <a:gd name="connsiteX52" fmla="*/ 4294909 w 4655127"/>
              <a:gd name="connsiteY52" fmla="*/ 1593273 h 2632364"/>
              <a:gd name="connsiteX53" fmla="*/ 4267200 w 4655127"/>
              <a:gd name="connsiteY53" fmla="*/ 1634836 h 2632364"/>
              <a:gd name="connsiteX54" fmla="*/ 4225636 w 4655127"/>
              <a:gd name="connsiteY54" fmla="*/ 1662545 h 2632364"/>
              <a:gd name="connsiteX55" fmla="*/ 4211782 w 4655127"/>
              <a:gd name="connsiteY55" fmla="*/ 1704109 h 2632364"/>
              <a:gd name="connsiteX56" fmla="*/ 4170218 w 4655127"/>
              <a:gd name="connsiteY56" fmla="*/ 1745673 h 2632364"/>
              <a:gd name="connsiteX57" fmla="*/ 4114800 w 4655127"/>
              <a:gd name="connsiteY57" fmla="*/ 1814945 h 2632364"/>
              <a:gd name="connsiteX58" fmla="*/ 4100945 w 4655127"/>
              <a:gd name="connsiteY58" fmla="*/ 1856509 h 2632364"/>
              <a:gd name="connsiteX59" fmla="*/ 4031673 w 4655127"/>
              <a:gd name="connsiteY59" fmla="*/ 1939636 h 2632364"/>
              <a:gd name="connsiteX60" fmla="*/ 3990109 w 4655127"/>
              <a:gd name="connsiteY60" fmla="*/ 1967345 h 2632364"/>
              <a:gd name="connsiteX61" fmla="*/ 3962400 w 4655127"/>
              <a:gd name="connsiteY61" fmla="*/ 2008909 h 2632364"/>
              <a:gd name="connsiteX62" fmla="*/ 3879273 w 4655127"/>
              <a:gd name="connsiteY62" fmla="*/ 2050473 h 2632364"/>
              <a:gd name="connsiteX63" fmla="*/ 3602182 w 4655127"/>
              <a:gd name="connsiteY63" fmla="*/ 2078182 h 2632364"/>
              <a:gd name="connsiteX64" fmla="*/ 3463636 w 4655127"/>
              <a:gd name="connsiteY64" fmla="*/ 2092036 h 2632364"/>
              <a:gd name="connsiteX65" fmla="*/ 3380509 w 4655127"/>
              <a:gd name="connsiteY65" fmla="*/ 2119745 h 2632364"/>
              <a:gd name="connsiteX66" fmla="*/ 3283527 w 4655127"/>
              <a:gd name="connsiteY66" fmla="*/ 2147455 h 2632364"/>
              <a:gd name="connsiteX67" fmla="*/ 3186545 w 4655127"/>
              <a:gd name="connsiteY67" fmla="*/ 2272145 h 2632364"/>
              <a:gd name="connsiteX68" fmla="*/ 3144982 w 4655127"/>
              <a:gd name="connsiteY68" fmla="*/ 2355273 h 2632364"/>
              <a:gd name="connsiteX69" fmla="*/ 3131127 w 4655127"/>
              <a:gd name="connsiteY69" fmla="*/ 2396836 h 2632364"/>
              <a:gd name="connsiteX70" fmla="*/ 3089564 w 4655127"/>
              <a:gd name="connsiteY70" fmla="*/ 2410691 h 2632364"/>
              <a:gd name="connsiteX71" fmla="*/ 3020291 w 4655127"/>
              <a:gd name="connsiteY71" fmla="*/ 2466109 h 2632364"/>
              <a:gd name="connsiteX72" fmla="*/ 2937164 w 4655127"/>
              <a:gd name="connsiteY72" fmla="*/ 2521527 h 2632364"/>
              <a:gd name="connsiteX73" fmla="*/ 2812473 w 4655127"/>
              <a:gd name="connsiteY73" fmla="*/ 2576945 h 2632364"/>
              <a:gd name="connsiteX74" fmla="*/ 2563091 w 4655127"/>
              <a:gd name="connsiteY74" fmla="*/ 2590800 h 2632364"/>
              <a:gd name="connsiteX75" fmla="*/ 2424545 w 4655127"/>
              <a:gd name="connsiteY75" fmla="*/ 2632364 h 2632364"/>
              <a:gd name="connsiteX76" fmla="*/ 2230582 w 4655127"/>
              <a:gd name="connsiteY76" fmla="*/ 2618509 h 2632364"/>
              <a:gd name="connsiteX77" fmla="*/ 2147455 w 4655127"/>
              <a:gd name="connsiteY77" fmla="*/ 2563091 h 2632364"/>
              <a:gd name="connsiteX78" fmla="*/ 2105891 w 4655127"/>
              <a:gd name="connsiteY78" fmla="*/ 2549236 h 2632364"/>
              <a:gd name="connsiteX79" fmla="*/ 2064327 w 4655127"/>
              <a:gd name="connsiteY79" fmla="*/ 2521527 h 2632364"/>
              <a:gd name="connsiteX80" fmla="*/ 1870364 w 4655127"/>
              <a:gd name="connsiteY80" fmla="*/ 2466109 h 2632364"/>
              <a:gd name="connsiteX81" fmla="*/ 1828800 w 4655127"/>
              <a:gd name="connsiteY81" fmla="*/ 2438400 h 2632364"/>
              <a:gd name="connsiteX82" fmla="*/ 1745673 w 4655127"/>
              <a:gd name="connsiteY82" fmla="*/ 2369127 h 2632364"/>
              <a:gd name="connsiteX83" fmla="*/ 1620982 w 4655127"/>
              <a:gd name="connsiteY83" fmla="*/ 2341418 h 2632364"/>
              <a:gd name="connsiteX84" fmla="*/ 1496291 w 4655127"/>
              <a:gd name="connsiteY84" fmla="*/ 2327564 h 2632364"/>
              <a:gd name="connsiteX85" fmla="*/ 1440873 w 4655127"/>
              <a:gd name="connsiteY85" fmla="*/ 2244436 h 2632364"/>
              <a:gd name="connsiteX86" fmla="*/ 1316182 w 4655127"/>
              <a:gd name="connsiteY86" fmla="*/ 2147455 h 2632364"/>
              <a:gd name="connsiteX87" fmla="*/ 1274618 w 4655127"/>
              <a:gd name="connsiteY87" fmla="*/ 2133600 h 2632364"/>
              <a:gd name="connsiteX88" fmla="*/ 1163782 w 4655127"/>
              <a:gd name="connsiteY88" fmla="*/ 2092036 h 2632364"/>
              <a:gd name="connsiteX89" fmla="*/ 1039091 w 4655127"/>
              <a:gd name="connsiteY89" fmla="*/ 2105891 h 2632364"/>
              <a:gd name="connsiteX90" fmla="*/ 997527 w 4655127"/>
              <a:gd name="connsiteY90" fmla="*/ 2133600 h 2632364"/>
              <a:gd name="connsiteX91" fmla="*/ 928255 w 4655127"/>
              <a:gd name="connsiteY91" fmla="*/ 2147455 h 2632364"/>
              <a:gd name="connsiteX92" fmla="*/ 845127 w 4655127"/>
              <a:gd name="connsiteY92" fmla="*/ 2175164 h 2632364"/>
              <a:gd name="connsiteX93" fmla="*/ 720436 w 4655127"/>
              <a:gd name="connsiteY93" fmla="*/ 2272145 h 2632364"/>
              <a:gd name="connsiteX94" fmla="*/ 678873 w 4655127"/>
              <a:gd name="connsiteY94" fmla="*/ 2286000 h 2632364"/>
              <a:gd name="connsiteX95" fmla="*/ 484909 w 4655127"/>
              <a:gd name="connsiteY95" fmla="*/ 2272145 h 2632364"/>
              <a:gd name="connsiteX96" fmla="*/ 443345 w 4655127"/>
              <a:gd name="connsiteY96" fmla="*/ 2258291 h 2632364"/>
              <a:gd name="connsiteX97" fmla="*/ 374073 w 4655127"/>
              <a:gd name="connsiteY97" fmla="*/ 2244436 h 2632364"/>
              <a:gd name="connsiteX98" fmla="*/ 290945 w 4655127"/>
              <a:gd name="connsiteY98" fmla="*/ 2216727 h 2632364"/>
              <a:gd name="connsiteX99" fmla="*/ 249382 w 4655127"/>
              <a:gd name="connsiteY99" fmla="*/ 2202873 h 2632364"/>
              <a:gd name="connsiteX100" fmla="*/ 152400 w 4655127"/>
              <a:gd name="connsiteY100" fmla="*/ 2189018 h 2632364"/>
              <a:gd name="connsiteX101" fmla="*/ 110836 w 4655127"/>
              <a:gd name="connsiteY101" fmla="*/ 2175164 h 2632364"/>
              <a:gd name="connsiteX102" fmla="*/ 83127 w 4655127"/>
              <a:gd name="connsiteY102" fmla="*/ 2092036 h 2632364"/>
              <a:gd name="connsiteX103" fmla="*/ 69273 w 4655127"/>
              <a:gd name="connsiteY103" fmla="*/ 1814945 h 2632364"/>
              <a:gd name="connsiteX104" fmla="*/ 55418 w 4655127"/>
              <a:gd name="connsiteY104" fmla="*/ 1773382 h 2632364"/>
              <a:gd name="connsiteX105" fmla="*/ 0 w 4655127"/>
              <a:gd name="connsiteY105" fmla="*/ 1690255 h 2632364"/>
              <a:gd name="connsiteX106" fmla="*/ 13855 w 4655127"/>
              <a:gd name="connsiteY106" fmla="*/ 1579418 h 2632364"/>
              <a:gd name="connsiteX107" fmla="*/ 55418 w 4655127"/>
              <a:gd name="connsiteY107" fmla="*/ 1565564 h 2632364"/>
              <a:gd name="connsiteX108" fmla="*/ 180109 w 4655127"/>
              <a:gd name="connsiteY108" fmla="*/ 1537855 h 2632364"/>
              <a:gd name="connsiteX109" fmla="*/ 346364 w 4655127"/>
              <a:gd name="connsiteY109" fmla="*/ 1496291 h 2632364"/>
              <a:gd name="connsiteX110" fmla="*/ 387927 w 4655127"/>
              <a:gd name="connsiteY110" fmla="*/ 1482436 h 2632364"/>
              <a:gd name="connsiteX111" fmla="*/ 429491 w 4655127"/>
              <a:gd name="connsiteY111" fmla="*/ 1454727 h 2632364"/>
              <a:gd name="connsiteX112" fmla="*/ 512618 w 4655127"/>
              <a:gd name="connsiteY112" fmla="*/ 1427018 h 2632364"/>
              <a:gd name="connsiteX113" fmla="*/ 554182 w 4655127"/>
              <a:gd name="connsiteY113" fmla="*/ 1399309 h 2632364"/>
              <a:gd name="connsiteX114" fmla="*/ 692727 w 4655127"/>
              <a:gd name="connsiteY114" fmla="*/ 1357745 h 2632364"/>
              <a:gd name="connsiteX115" fmla="*/ 900545 w 4655127"/>
              <a:gd name="connsiteY115" fmla="*/ 1371600 h 2632364"/>
              <a:gd name="connsiteX116" fmla="*/ 983673 w 4655127"/>
              <a:gd name="connsiteY116" fmla="*/ 1399309 h 2632364"/>
              <a:gd name="connsiteX117" fmla="*/ 1025236 w 4655127"/>
              <a:gd name="connsiteY117" fmla="*/ 1413164 h 2632364"/>
              <a:gd name="connsiteX118" fmla="*/ 1108364 w 4655127"/>
              <a:gd name="connsiteY118" fmla="*/ 1427018 h 2632364"/>
              <a:gd name="connsiteX119" fmla="*/ 1482436 w 4655127"/>
              <a:gd name="connsiteY119" fmla="*/ 1413164 h 2632364"/>
              <a:gd name="connsiteX120" fmla="*/ 1537855 w 4655127"/>
              <a:gd name="connsiteY120" fmla="*/ 1399309 h 2632364"/>
              <a:gd name="connsiteX121" fmla="*/ 1648691 w 4655127"/>
              <a:gd name="connsiteY121" fmla="*/ 1385455 h 2632364"/>
              <a:gd name="connsiteX122" fmla="*/ 1828800 w 4655127"/>
              <a:gd name="connsiteY122" fmla="*/ 1399309 h 2632364"/>
              <a:gd name="connsiteX123" fmla="*/ 1842655 w 4655127"/>
              <a:gd name="connsiteY123" fmla="*/ 1440873 h 2632364"/>
              <a:gd name="connsiteX124" fmla="*/ 1801091 w 4655127"/>
              <a:gd name="connsiteY124" fmla="*/ 1524000 h 2632364"/>
              <a:gd name="connsiteX125" fmla="*/ 1759527 w 4655127"/>
              <a:gd name="connsiteY125" fmla="*/ 1551709 h 2632364"/>
              <a:gd name="connsiteX126" fmla="*/ 1690255 w 4655127"/>
              <a:gd name="connsiteY126" fmla="*/ 1676400 h 2632364"/>
              <a:gd name="connsiteX127" fmla="*/ 1704109 w 4655127"/>
              <a:gd name="connsiteY127" fmla="*/ 1759527 h 2632364"/>
              <a:gd name="connsiteX128" fmla="*/ 1745673 w 4655127"/>
              <a:gd name="connsiteY128" fmla="*/ 1773382 h 2632364"/>
              <a:gd name="connsiteX129" fmla="*/ 1842655 w 4655127"/>
              <a:gd name="connsiteY129" fmla="*/ 1759527 h 2632364"/>
              <a:gd name="connsiteX130" fmla="*/ 1967345 w 4655127"/>
              <a:gd name="connsiteY130" fmla="*/ 1717964 h 2632364"/>
              <a:gd name="connsiteX131" fmla="*/ 2008909 w 4655127"/>
              <a:gd name="connsiteY131" fmla="*/ 1704109 h 2632364"/>
              <a:gd name="connsiteX132" fmla="*/ 2216727 w 4655127"/>
              <a:gd name="connsiteY132" fmla="*/ 1717964 h 2632364"/>
              <a:gd name="connsiteX133" fmla="*/ 2258291 w 4655127"/>
              <a:gd name="connsiteY133" fmla="*/ 1731818 h 2632364"/>
              <a:gd name="connsiteX134" fmla="*/ 2286000 w 4655127"/>
              <a:gd name="connsiteY134" fmla="*/ 1773382 h 2632364"/>
              <a:gd name="connsiteX135" fmla="*/ 2327564 w 4655127"/>
              <a:gd name="connsiteY135" fmla="*/ 1801091 h 2632364"/>
              <a:gd name="connsiteX136" fmla="*/ 2396836 w 4655127"/>
              <a:gd name="connsiteY136" fmla="*/ 1884218 h 2632364"/>
              <a:gd name="connsiteX137" fmla="*/ 2466109 w 4655127"/>
              <a:gd name="connsiteY137" fmla="*/ 1898073 h 263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55127" h="2632364">
                <a:moveTo>
                  <a:pt x="2466109" y="1898073"/>
                </a:moveTo>
                <a:cubicBezTo>
                  <a:pt x="2489200" y="1898073"/>
                  <a:pt x="2512537" y="1889929"/>
                  <a:pt x="2535382" y="1884218"/>
                </a:cubicBezTo>
                <a:cubicBezTo>
                  <a:pt x="2549550" y="1880676"/>
                  <a:pt x="2562777" y="1873906"/>
                  <a:pt x="2576945" y="1870364"/>
                </a:cubicBezTo>
                <a:cubicBezTo>
                  <a:pt x="2733595" y="1831201"/>
                  <a:pt x="2551025" y="1888241"/>
                  <a:pt x="2729345" y="1828800"/>
                </a:cubicBezTo>
                <a:cubicBezTo>
                  <a:pt x="2743200" y="1824182"/>
                  <a:pt x="2756741" y="1818487"/>
                  <a:pt x="2770909" y="1814945"/>
                </a:cubicBezTo>
                <a:lnTo>
                  <a:pt x="2881745" y="1787236"/>
                </a:lnTo>
                <a:cubicBezTo>
                  <a:pt x="2895600" y="1778000"/>
                  <a:pt x="2908093" y="1766290"/>
                  <a:pt x="2923309" y="1759527"/>
                </a:cubicBezTo>
                <a:cubicBezTo>
                  <a:pt x="2949999" y="1747665"/>
                  <a:pt x="2982134" y="1748019"/>
                  <a:pt x="3006436" y="1731818"/>
                </a:cubicBezTo>
                <a:lnTo>
                  <a:pt x="3089564" y="1676400"/>
                </a:lnTo>
                <a:lnTo>
                  <a:pt x="3131127" y="1648691"/>
                </a:lnTo>
                <a:cubicBezTo>
                  <a:pt x="3164102" y="1549767"/>
                  <a:pt x="3134534" y="1581765"/>
                  <a:pt x="3200400" y="1537855"/>
                </a:cubicBezTo>
                <a:cubicBezTo>
                  <a:pt x="3242437" y="1411748"/>
                  <a:pt x="3177957" y="1610910"/>
                  <a:pt x="3228109" y="1427018"/>
                </a:cubicBezTo>
                <a:cubicBezTo>
                  <a:pt x="3235794" y="1398839"/>
                  <a:pt x="3250090" y="1372532"/>
                  <a:pt x="3255818" y="1343891"/>
                </a:cubicBezTo>
                <a:cubicBezTo>
                  <a:pt x="3261087" y="1317547"/>
                  <a:pt x="3269327" y="1261454"/>
                  <a:pt x="3283527" y="1233055"/>
                </a:cubicBezTo>
                <a:cubicBezTo>
                  <a:pt x="3290974" y="1218162"/>
                  <a:pt x="3303789" y="1206384"/>
                  <a:pt x="3311236" y="1191491"/>
                </a:cubicBezTo>
                <a:cubicBezTo>
                  <a:pt x="3317767" y="1178429"/>
                  <a:pt x="3318560" y="1162989"/>
                  <a:pt x="3325091" y="1149927"/>
                </a:cubicBezTo>
                <a:cubicBezTo>
                  <a:pt x="3332538" y="1135034"/>
                  <a:pt x="3345353" y="1123257"/>
                  <a:pt x="3352800" y="1108364"/>
                </a:cubicBezTo>
                <a:cubicBezTo>
                  <a:pt x="3359331" y="1095302"/>
                  <a:pt x="3359563" y="1079566"/>
                  <a:pt x="3366655" y="1066800"/>
                </a:cubicBezTo>
                <a:cubicBezTo>
                  <a:pt x="3382828" y="1037689"/>
                  <a:pt x="3403600" y="1011382"/>
                  <a:pt x="3422073" y="983673"/>
                </a:cubicBezTo>
                <a:lnTo>
                  <a:pt x="3449782" y="942109"/>
                </a:lnTo>
                <a:lnTo>
                  <a:pt x="3477491" y="900545"/>
                </a:lnTo>
                <a:cubicBezTo>
                  <a:pt x="3503981" y="821073"/>
                  <a:pt x="3473411" y="892132"/>
                  <a:pt x="3519055" y="831273"/>
                </a:cubicBezTo>
                <a:cubicBezTo>
                  <a:pt x="3539036" y="804631"/>
                  <a:pt x="3556000" y="775854"/>
                  <a:pt x="3574473" y="748145"/>
                </a:cubicBezTo>
                <a:cubicBezTo>
                  <a:pt x="3583709" y="734291"/>
                  <a:pt x="3590408" y="718356"/>
                  <a:pt x="3602182" y="706582"/>
                </a:cubicBezTo>
                <a:cubicBezTo>
                  <a:pt x="3625273" y="683491"/>
                  <a:pt x="3653341" y="664480"/>
                  <a:pt x="3671455" y="637309"/>
                </a:cubicBezTo>
                <a:cubicBezTo>
                  <a:pt x="3689928" y="609600"/>
                  <a:pt x="3695280" y="564713"/>
                  <a:pt x="3726873" y="554182"/>
                </a:cubicBezTo>
                <a:cubicBezTo>
                  <a:pt x="3766112" y="541102"/>
                  <a:pt x="3776946" y="541540"/>
                  <a:pt x="3810000" y="512618"/>
                </a:cubicBezTo>
                <a:cubicBezTo>
                  <a:pt x="3907969" y="426896"/>
                  <a:pt x="3840078" y="456410"/>
                  <a:pt x="3920836" y="429491"/>
                </a:cubicBezTo>
                <a:cubicBezTo>
                  <a:pt x="3934691" y="420255"/>
                  <a:pt x="3950626" y="413556"/>
                  <a:pt x="3962400" y="401782"/>
                </a:cubicBezTo>
                <a:cubicBezTo>
                  <a:pt x="4054764" y="309418"/>
                  <a:pt x="3920836" y="406400"/>
                  <a:pt x="4031673" y="332509"/>
                </a:cubicBezTo>
                <a:lnTo>
                  <a:pt x="4114800" y="207818"/>
                </a:lnTo>
                <a:cubicBezTo>
                  <a:pt x="4124036" y="193964"/>
                  <a:pt x="4130735" y="178029"/>
                  <a:pt x="4142509" y="166255"/>
                </a:cubicBezTo>
                <a:cubicBezTo>
                  <a:pt x="4151745" y="157018"/>
                  <a:pt x="4162058" y="148745"/>
                  <a:pt x="4170218" y="138545"/>
                </a:cubicBezTo>
                <a:cubicBezTo>
                  <a:pt x="4180620" y="125543"/>
                  <a:pt x="4185396" y="107947"/>
                  <a:pt x="4197927" y="96982"/>
                </a:cubicBezTo>
                <a:cubicBezTo>
                  <a:pt x="4222990" y="75052"/>
                  <a:pt x="4253346" y="60037"/>
                  <a:pt x="4281055" y="41564"/>
                </a:cubicBezTo>
                <a:cubicBezTo>
                  <a:pt x="4334771" y="5753"/>
                  <a:pt x="4306820" y="19121"/>
                  <a:pt x="4364182" y="0"/>
                </a:cubicBezTo>
                <a:cubicBezTo>
                  <a:pt x="4406577" y="10599"/>
                  <a:pt x="4429271" y="9672"/>
                  <a:pt x="4461164" y="41564"/>
                </a:cubicBezTo>
                <a:cubicBezTo>
                  <a:pt x="4553531" y="133929"/>
                  <a:pt x="4419597" y="36943"/>
                  <a:pt x="4530436" y="110836"/>
                </a:cubicBezTo>
                <a:cubicBezTo>
                  <a:pt x="4535054" y="124691"/>
                  <a:pt x="4537199" y="139634"/>
                  <a:pt x="4544291" y="152400"/>
                </a:cubicBezTo>
                <a:cubicBezTo>
                  <a:pt x="4560464" y="181511"/>
                  <a:pt x="4589178" y="203934"/>
                  <a:pt x="4599709" y="235527"/>
                </a:cubicBezTo>
                <a:lnTo>
                  <a:pt x="4627418" y="318655"/>
                </a:lnTo>
                <a:lnTo>
                  <a:pt x="4641273" y="360218"/>
                </a:lnTo>
                <a:lnTo>
                  <a:pt x="4655127" y="401782"/>
                </a:lnTo>
                <a:cubicBezTo>
                  <a:pt x="4650509" y="521855"/>
                  <a:pt x="4652489" y="642363"/>
                  <a:pt x="4641273" y="762000"/>
                </a:cubicBezTo>
                <a:cubicBezTo>
                  <a:pt x="4631472" y="866548"/>
                  <a:pt x="4616555" y="817618"/>
                  <a:pt x="4585855" y="886691"/>
                </a:cubicBezTo>
                <a:cubicBezTo>
                  <a:pt x="4519905" y="1035077"/>
                  <a:pt x="4593145" y="917317"/>
                  <a:pt x="4530436" y="1011382"/>
                </a:cubicBezTo>
                <a:cubicBezTo>
                  <a:pt x="4525818" y="1029855"/>
                  <a:pt x="4520713" y="1048212"/>
                  <a:pt x="4516582" y="1066800"/>
                </a:cubicBezTo>
                <a:cubicBezTo>
                  <a:pt x="4511474" y="1089788"/>
                  <a:pt x="4510174" y="1113733"/>
                  <a:pt x="4502727" y="1136073"/>
                </a:cubicBezTo>
                <a:cubicBezTo>
                  <a:pt x="4496196" y="1155666"/>
                  <a:pt x="4484254" y="1173018"/>
                  <a:pt x="4475018" y="1191491"/>
                </a:cubicBezTo>
                <a:cubicBezTo>
                  <a:pt x="4469069" y="1233133"/>
                  <a:pt x="4459467" y="1313167"/>
                  <a:pt x="4447309" y="1357745"/>
                </a:cubicBezTo>
                <a:cubicBezTo>
                  <a:pt x="4439624" y="1385924"/>
                  <a:pt x="4435802" y="1416570"/>
                  <a:pt x="4419600" y="1440873"/>
                </a:cubicBezTo>
                <a:lnTo>
                  <a:pt x="4364182" y="1524000"/>
                </a:lnTo>
                <a:cubicBezTo>
                  <a:pt x="4327236" y="1579419"/>
                  <a:pt x="4350328" y="1556327"/>
                  <a:pt x="4294909" y="1593273"/>
                </a:cubicBezTo>
                <a:cubicBezTo>
                  <a:pt x="4285673" y="1607127"/>
                  <a:pt x="4278974" y="1623062"/>
                  <a:pt x="4267200" y="1634836"/>
                </a:cubicBezTo>
                <a:cubicBezTo>
                  <a:pt x="4255426" y="1646610"/>
                  <a:pt x="4236038" y="1649543"/>
                  <a:pt x="4225636" y="1662545"/>
                </a:cubicBezTo>
                <a:cubicBezTo>
                  <a:pt x="4216513" y="1673949"/>
                  <a:pt x="4219883" y="1691958"/>
                  <a:pt x="4211782" y="1704109"/>
                </a:cubicBezTo>
                <a:cubicBezTo>
                  <a:pt x="4200914" y="1720412"/>
                  <a:pt x="4184073" y="1731818"/>
                  <a:pt x="4170218" y="1745673"/>
                </a:cubicBezTo>
                <a:cubicBezTo>
                  <a:pt x="4135396" y="1850141"/>
                  <a:pt x="4186419" y="1725422"/>
                  <a:pt x="4114800" y="1814945"/>
                </a:cubicBezTo>
                <a:cubicBezTo>
                  <a:pt x="4105677" y="1826349"/>
                  <a:pt x="4107476" y="1843447"/>
                  <a:pt x="4100945" y="1856509"/>
                </a:cubicBezTo>
                <a:cubicBezTo>
                  <a:pt x="4085376" y="1887647"/>
                  <a:pt x="4057937" y="1917749"/>
                  <a:pt x="4031673" y="1939636"/>
                </a:cubicBezTo>
                <a:cubicBezTo>
                  <a:pt x="4018881" y="1950296"/>
                  <a:pt x="4003964" y="1958109"/>
                  <a:pt x="3990109" y="1967345"/>
                </a:cubicBezTo>
                <a:cubicBezTo>
                  <a:pt x="3980873" y="1981200"/>
                  <a:pt x="3974174" y="1997135"/>
                  <a:pt x="3962400" y="2008909"/>
                </a:cubicBezTo>
                <a:cubicBezTo>
                  <a:pt x="3939827" y="2031482"/>
                  <a:pt x="3909320" y="2042961"/>
                  <a:pt x="3879273" y="2050473"/>
                </a:cubicBezTo>
                <a:cubicBezTo>
                  <a:pt x="3776174" y="2076248"/>
                  <a:pt x="3732512" y="2067756"/>
                  <a:pt x="3602182" y="2078182"/>
                </a:cubicBezTo>
                <a:cubicBezTo>
                  <a:pt x="3555917" y="2081883"/>
                  <a:pt x="3509818" y="2087418"/>
                  <a:pt x="3463636" y="2092036"/>
                </a:cubicBezTo>
                <a:cubicBezTo>
                  <a:pt x="3435927" y="2101272"/>
                  <a:pt x="3408845" y="2112661"/>
                  <a:pt x="3380509" y="2119745"/>
                </a:cubicBezTo>
                <a:cubicBezTo>
                  <a:pt x="3310923" y="2137142"/>
                  <a:pt x="3343155" y="2127579"/>
                  <a:pt x="3283527" y="2147455"/>
                </a:cubicBezTo>
                <a:cubicBezTo>
                  <a:pt x="3217241" y="2246885"/>
                  <a:pt x="3251657" y="2207034"/>
                  <a:pt x="3186545" y="2272145"/>
                </a:cubicBezTo>
                <a:cubicBezTo>
                  <a:pt x="3151726" y="2376607"/>
                  <a:pt x="3198692" y="2247854"/>
                  <a:pt x="3144982" y="2355273"/>
                </a:cubicBezTo>
                <a:cubicBezTo>
                  <a:pt x="3138451" y="2368335"/>
                  <a:pt x="3141453" y="2386510"/>
                  <a:pt x="3131127" y="2396836"/>
                </a:cubicBezTo>
                <a:cubicBezTo>
                  <a:pt x="3120801" y="2407162"/>
                  <a:pt x="3103418" y="2406073"/>
                  <a:pt x="3089564" y="2410691"/>
                </a:cubicBezTo>
                <a:cubicBezTo>
                  <a:pt x="3038365" y="2487490"/>
                  <a:pt x="3091149" y="2426744"/>
                  <a:pt x="3020291" y="2466109"/>
                </a:cubicBezTo>
                <a:cubicBezTo>
                  <a:pt x="2991180" y="2482282"/>
                  <a:pt x="2964873" y="2503054"/>
                  <a:pt x="2937164" y="2521527"/>
                </a:cubicBezTo>
                <a:cubicBezTo>
                  <a:pt x="2896932" y="2548348"/>
                  <a:pt x="2866430" y="2573947"/>
                  <a:pt x="2812473" y="2576945"/>
                </a:cubicBezTo>
                <a:lnTo>
                  <a:pt x="2563091" y="2590800"/>
                </a:lnTo>
                <a:cubicBezTo>
                  <a:pt x="2461900" y="2624530"/>
                  <a:pt x="2508300" y="2611425"/>
                  <a:pt x="2424545" y="2632364"/>
                </a:cubicBezTo>
                <a:cubicBezTo>
                  <a:pt x="2359891" y="2627746"/>
                  <a:pt x="2293466" y="2634230"/>
                  <a:pt x="2230582" y="2618509"/>
                </a:cubicBezTo>
                <a:cubicBezTo>
                  <a:pt x="2198274" y="2610432"/>
                  <a:pt x="2179048" y="2573622"/>
                  <a:pt x="2147455" y="2563091"/>
                </a:cubicBezTo>
                <a:cubicBezTo>
                  <a:pt x="2133600" y="2558473"/>
                  <a:pt x="2118953" y="2555767"/>
                  <a:pt x="2105891" y="2549236"/>
                </a:cubicBezTo>
                <a:cubicBezTo>
                  <a:pt x="2090998" y="2541789"/>
                  <a:pt x="2079976" y="2527217"/>
                  <a:pt x="2064327" y="2521527"/>
                </a:cubicBezTo>
                <a:cubicBezTo>
                  <a:pt x="2044004" y="2514137"/>
                  <a:pt x="1898467" y="2484844"/>
                  <a:pt x="1870364" y="2466109"/>
                </a:cubicBezTo>
                <a:cubicBezTo>
                  <a:pt x="1856509" y="2456873"/>
                  <a:pt x="1841592" y="2449060"/>
                  <a:pt x="1828800" y="2438400"/>
                </a:cubicBezTo>
                <a:cubicBezTo>
                  <a:pt x="1782841" y="2400101"/>
                  <a:pt x="1797268" y="2394924"/>
                  <a:pt x="1745673" y="2369127"/>
                </a:cubicBezTo>
                <a:cubicBezTo>
                  <a:pt x="1713078" y="2352830"/>
                  <a:pt x="1650000" y="2345287"/>
                  <a:pt x="1620982" y="2341418"/>
                </a:cubicBezTo>
                <a:cubicBezTo>
                  <a:pt x="1579529" y="2335891"/>
                  <a:pt x="1537855" y="2332182"/>
                  <a:pt x="1496291" y="2327564"/>
                </a:cubicBezTo>
                <a:cubicBezTo>
                  <a:pt x="1477818" y="2299855"/>
                  <a:pt x="1464422" y="2267984"/>
                  <a:pt x="1440873" y="2244436"/>
                </a:cubicBezTo>
                <a:cubicBezTo>
                  <a:pt x="1405011" y="2208575"/>
                  <a:pt x="1365896" y="2164027"/>
                  <a:pt x="1316182" y="2147455"/>
                </a:cubicBezTo>
                <a:cubicBezTo>
                  <a:pt x="1302327" y="2142837"/>
                  <a:pt x="1287680" y="2140131"/>
                  <a:pt x="1274618" y="2133600"/>
                </a:cubicBezTo>
                <a:cubicBezTo>
                  <a:pt x="1179486" y="2086033"/>
                  <a:pt x="1297433" y="2118767"/>
                  <a:pt x="1163782" y="2092036"/>
                </a:cubicBezTo>
                <a:cubicBezTo>
                  <a:pt x="1122218" y="2096654"/>
                  <a:pt x="1079662" y="2095748"/>
                  <a:pt x="1039091" y="2105891"/>
                </a:cubicBezTo>
                <a:cubicBezTo>
                  <a:pt x="1022937" y="2109930"/>
                  <a:pt x="1013118" y="2127753"/>
                  <a:pt x="997527" y="2133600"/>
                </a:cubicBezTo>
                <a:cubicBezTo>
                  <a:pt x="975478" y="2141868"/>
                  <a:pt x="950973" y="2141259"/>
                  <a:pt x="928255" y="2147455"/>
                </a:cubicBezTo>
                <a:cubicBezTo>
                  <a:pt x="900076" y="2155140"/>
                  <a:pt x="845127" y="2175164"/>
                  <a:pt x="845127" y="2175164"/>
                </a:cubicBezTo>
                <a:cubicBezTo>
                  <a:pt x="809264" y="2211027"/>
                  <a:pt x="770154" y="2255572"/>
                  <a:pt x="720436" y="2272145"/>
                </a:cubicBezTo>
                <a:lnTo>
                  <a:pt x="678873" y="2286000"/>
                </a:lnTo>
                <a:cubicBezTo>
                  <a:pt x="614218" y="2281382"/>
                  <a:pt x="549284" y="2279719"/>
                  <a:pt x="484909" y="2272145"/>
                </a:cubicBezTo>
                <a:cubicBezTo>
                  <a:pt x="470405" y="2270439"/>
                  <a:pt x="457513" y="2261833"/>
                  <a:pt x="443345" y="2258291"/>
                </a:cubicBezTo>
                <a:cubicBezTo>
                  <a:pt x="420500" y="2252580"/>
                  <a:pt x="396791" y="2250632"/>
                  <a:pt x="374073" y="2244436"/>
                </a:cubicBezTo>
                <a:cubicBezTo>
                  <a:pt x="345894" y="2236751"/>
                  <a:pt x="318654" y="2225963"/>
                  <a:pt x="290945" y="2216727"/>
                </a:cubicBezTo>
                <a:cubicBezTo>
                  <a:pt x="277091" y="2212109"/>
                  <a:pt x="263839" y="2204938"/>
                  <a:pt x="249382" y="2202873"/>
                </a:cubicBezTo>
                <a:lnTo>
                  <a:pt x="152400" y="2189018"/>
                </a:lnTo>
                <a:cubicBezTo>
                  <a:pt x="138545" y="2184400"/>
                  <a:pt x="119324" y="2187048"/>
                  <a:pt x="110836" y="2175164"/>
                </a:cubicBezTo>
                <a:cubicBezTo>
                  <a:pt x="93859" y="2151396"/>
                  <a:pt x="83127" y="2092036"/>
                  <a:pt x="83127" y="2092036"/>
                </a:cubicBezTo>
                <a:cubicBezTo>
                  <a:pt x="78509" y="1999672"/>
                  <a:pt x="77284" y="1907076"/>
                  <a:pt x="69273" y="1814945"/>
                </a:cubicBezTo>
                <a:cubicBezTo>
                  <a:pt x="68008" y="1800396"/>
                  <a:pt x="62510" y="1786148"/>
                  <a:pt x="55418" y="1773382"/>
                </a:cubicBezTo>
                <a:cubicBezTo>
                  <a:pt x="39245" y="1744271"/>
                  <a:pt x="0" y="1690255"/>
                  <a:pt x="0" y="1690255"/>
                </a:cubicBezTo>
                <a:cubicBezTo>
                  <a:pt x="4618" y="1653309"/>
                  <a:pt x="-1267" y="1613442"/>
                  <a:pt x="13855" y="1579418"/>
                </a:cubicBezTo>
                <a:cubicBezTo>
                  <a:pt x="19786" y="1566073"/>
                  <a:pt x="41376" y="1569576"/>
                  <a:pt x="55418" y="1565564"/>
                </a:cubicBezTo>
                <a:cubicBezTo>
                  <a:pt x="94345" y="1554442"/>
                  <a:pt x="140811" y="1545000"/>
                  <a:pt x="180109" y="1537855"/>
                </a:cubicBezTo>
                <a:cubicBezTo>
                  <a:pt x="303231" y="1515469"/>
                  <a:pt x="224958" y="1536760"/>
                  <a:pt x="346364" y="1496291"/>
                </a:cubicBezTo>
                <a:cubicBezTo>
                  <a:pt x="360218" y="1491673"/>
                  <a:pt x="375776" y="1490537"/>
                  <a:pt x="387927" y="1482436"/>
                </a:cubicBezTo>
                <a:cubicBezTo>
                  <a:pt x="401782" y="1473200"/>
                  <a:pt x="414275" y="1461490"/>
                  <a:pt x="429491" y="1454727"/>
                </a:cubicBezTo>
                <a:cubicBezTo>
                  <a:pt x="456181" y="1442865"/>
                  <a:pt x="488316" y="1443219"/>
                  <a:pt x="512618" y="1427018"/>
                </a:cubicBezTo>
                <a:cubicBezTo>
                  <a:pt x="526473" y="1417782"/>
                  <a:pt x="538966" y="1406072"/>
                  <a:pt x="554182" y="1399309"/>
                </a:cubicBezTo>
                <a:cubicBezTo>
                  <a:pt x="597547" y="1380036"/>
                  <a:pt x="646671" y="1369259"/>
                  <a:pt x="692727" y="1357745"/>
                </a:cubicBezTo>
                <a:cubicBezTo>
                  <a:pt x="762000" y="1362363"/>
                  <a:pt x="831816" y="1361782"/>
                  <a:pt x="900545" y="1371600"/>
                </a:cubicBezTo>
                <a:cubicBezTo>
                  <a:pt x="929460" y="1375731"/>
                  <a:pt x="955964" y="1390072"/>
                  <a:pt x="983673" y="1399309"/>
                </a:cubicBezTo>
                <a:cubicBezTo>
                  <a:pt x="997527" y="1403927"/>
                  <a:pt x="1010831" y="1410763"/>
                  <a:pt x="1025236" y="1413164"/>
                </a:cubicBezTo>
                <a:lnTo>
                  <a:pt x="1108364" y="1427018"/>
                </a:lnTo>
                <a:cubicBezTo>
                  <a:pt x="1233055" y="1422400"/>
                  <a:pt x="1357919" y="1421197"/>
                  <a:pt x="1482436" y="1413164"/>
                </a:cubicBezTo>
                <a:cubicBezTo>
                  <a:pt x="1501438" y="1411938"/>
                  <a:pt x="1519073" y="1402439"/>
                  <a:pt x="1537855" y="1399309"/>
                </a:cubicBezTo>
                <a:cubicBezTo>
                  <a:pt x="1574581" y="1393188"/>
                  <a:pt x="1611746" y="1390073"/>
                  <a:pt x="1648691" y="1385455"/>
                </a:cubicBezTo>
                <a:cubicBezTo>
                  <a:pt x="1708727" y="1390073"/>
                  <a:pt x="1770903" y="1382767"/>
                  <a:pt x="1828800" y="1399309"/>
                </a:cubicBezTo>
                <a:cubicBezTo>
                  <a:pt x="1842842" y="1403321"/>
                  <a:pt x="1842655" y="1426269"/>
                  <a:pt x="1842655" y="1440873"/>
                </a:cubicBezTo>
                <a:cubicBezTo>
                  <a:pt x="1842655" y="1463408"/>
                  <a:pt x="1815099" y="1509992"/>
                  <a:pt x="1801091" y="1524000"/>
                </a:cubicBezTo>
                <a:cubicBezTo>
                  <a:pt x="1789317" y="1535774"/>
                  <a:pt x="1773382" y="1542473"/>
                  <a:pt x="1759527" y="1551709"/>
                </a:cubicBezTo>
                <a:cubicBezTo>
                  <a:pt x="1696008" y="1646987"/>
                  <a:pt x="1714640" y="1603243"/>
                  <a:pt x="1690255" y="1676400"/>
                </a:cubicBezTo>
                <a:cubicBezTo>
                  <a:pt x="1694873" y="1704109"/>
                  <a:pt x="1690172" y="1735137"/>
                  <a:pt x="1704109" y="1759527"/>
                </a:cubicBezTo>
                <a:cubicBezTo>
                  <a:pt x="1711355" y="1772207"/>
                  <a:pt x="1731069" y="1773382"/>
                  <a:pt x="1745673" y="1773382"/>
                </a:cubicBezTo>
                <a:cubicBezTo>
                  <a:pt x="1778329" y="1773382"/>
                  <a:pt x="1810328" y="1764145"/>
                  <a:pt x="1842655" y="1759527"/>
                </a:cubicBezTo>
                <a:lnTo>
                  <a:pt x="1967345" y="1717964"/>
                </a:lnTo>
                <a:lnTo>
                  <a:pt x="2008909" y="1704109"/>
                </a:lnTo>
                <a:cubicBezTo>
                  <a:pt x="2078182" y="1708727"/>
                  <a:pt x="2147725" y="1710297"/>
                  <a:pt x="2216727" y="1717964"/>
                </a:cubicBezTo>
                <a:cubicBezTo>
                  <a:pt x="2231242" y="1719577"/>
                  <a:pt x="2246887" y="1722695"/>
                  <a:pt x="2258291" y="1731818"/>
                </a:cubicBezTo>
                <a:cubicBezTo>
                  <a:pt x="2271293" y="1742220"/>
                  <a:pt x="2274226" y="1761608"/>
                  <a:pt x="2286000" y="1773382"/>
                </a:cubicBezTo>
                <a:cubicBezTo>
                  <a:pt x="2297774" y="1785156"/>
                  <a:pt x="2313709" y="1791855"/>
                  <a:pt x="2327564" y="1801091"/>
                </a:cubicBezTo>
                <a:cubicBezTo>
                  <a:pt x="2354809" y="1841959"/>
                  <a:pt x="2356833" y="1850883"/>
                  <a:pt x="2396836" y="1884218"/>
                </a:cubicBezTo>
                <a:cubicBezTo>
                  <a:pt x="2490832" y="1962547"/>
                  <a:pt x="2443018" y="1898073"/>
                  <a:pt x="2466109" y="1898073"/>
                </a:cubicBezTo>
                <a:close/>
              </a:path>
            </a:pathLst>
          </a:cu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Left-Right Arrow 4"/>
          <p:cNvSpPr/>
          <p:nvPr/>
        </p:nvSpPr>
        <p:spPr>
          <a:xfrm rot="618932">
            <a:off x="4044276" y="4038601"/>
            <a:ext cx="1663700" cy="228600"/>
          </a:xfrm>
          <a:prstGeom prst="left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Left-Right Arrow 6"/>
          <p:cNvSpPr/>
          <p:nvPr/>
        </p:nvSpPr>
        <p:spPr>
          <a:xfrm rot="618932">
            <a:off x="3448050" y="4804064"/>
            <a:ext cx="1663700" cy="228600"/>
          </a:xfrm>
          <a:prstGeom prst="leftRightArrow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24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Yamnaya</a:t>
            </a:r>
            <a:r>
              <a:rPr lang="en-US" dirty="0" smtClean="0"/>
              <a:t> / </a:t>
            </a:r>
            <a:r>
              <a:rPr lang="en-US" dirty="0" err="1" smtClean="0"/>
              <a:t>Grubengrabkultur</a:t>
            </a:r>
            <a:endParaRPr lang="en-US" dirty="0"/>
          </a:p>
        </p:txBody>
      </p:sp>
      <p:pic>
        <p:nvPicPr>
          <p:cNvPr id="12290" name="Picture 2" descr="D:\Diss\Vorträge\2015-11-Vortrag LMU MZAW Völker und Sprachen\Schnurkeramik\Kirovograd in Ukra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05" y="2976004"/>
            <a:ext cx="2432793" cy="182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-1" y="859403"/>
            <a:ext cx="2876551" cy="816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/>
              <a:t>Früh-Yamnaya ab ca. 3500 BC</a:t>
            </a:r>
          </a:p>
          <a:p>
            <a:pPr marL="0" indent="0">
              <a:buFont typeface="Arial" pitchFamily="34" charset="0"/>
              <a:buNone/>
            </a:pPr>
            <a:r>
              <a:rPr lang="de-DE" dirty="0" smtClean="0"/>
              <a:t>Spät-Yamnaya ab ca. 2800 BC</a:t>
            </a:r>
          </a:p>
          <a:p>
            <a:pPr marL="0" indent="0">
              <a:buFont typeface="Arial" pitchFamily="34" charset="0"/>
              <a:buNone/>
            </a:pPr>
            <a:endParaRPr lang="de-DE" dirty="0"/>
          </a:p>
        </p:txBody>
      </p:sp>
      <p:pic>
        <p:nvPicPr>
          <p:cNvPr id="6146" name="Picture 2" descr="D:\Diss\Vorträge\2015-11-Vortrag LMU MZAW Völker und Sprachen\Schnurkeramik\Yamna_culture_to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05830" y="4605976"/>
            <a:ext cx="2043545" cy="243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iss\Vorträge\2015-11-Vortrag LMU MZAW Völker und Sprachen\Schnurkeramik\yamna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6896"/>
            <a:ext cx="2259598" cy="242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Diss\Vorträge\2015-11-Vortrag LMU MZAW Völker und Sprachen\Schnurkeramik\160px-Yamna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98" y="4835389"/>
            <a:ext cx="1735731" cy="202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Diss\Vorträge\2015-11-Vortrag LMU MZAW Völker und Sprachen\Schnurkeramik\800px-Yamna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4814607"/>
            <a:ext cx="2245743" cy="204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Diss\Vorträge\2015-11-Vortrag LMU MZAW Völker und Sprachen\Schnurkeramik\katacomb_burial_excavation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03" y="1072188"/>
            <a:ext cx="2432795" cy="19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:\Book2Net_2015_11_17\pic_2015-11-17_11382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8" t="50000" r="5006" b="15010"/>
          <a:stretch/>
        </p:blipFill>
        <p:spPr bwMode="auto">
          <a:xfrm>
            <a:off x="2259597" y="1676400"/>
            <a:ext cx="4451605" cy="271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0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Schnurkeramik</a:t>
            </a:r>
            <a:r>
              <a:rPr lang="en-US" dirty="0" smtClean="0"/>
              <a:t> und </a:t>
            </a:r>
            <a:r>
              <a:rPr lang="en-US" dirty="0" err="1" smtClean="0"/>
              <a:t>lokales</a:t>
            </a:r>
            <a:r>
              <a:rPr lang="en-US" dirty="0" smtClean="0"/>
              <a:t> “</a:t>
            </a:r>
            <a:r>
              <a:rPr lang="en-US" dirty="0" err="1" smtClean="0"/>
              <a:t>Substrat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7170" name="Picture 2" descr="D:\Diss\Vorträge\2015-11-Vortrag LMU MZAW Völker und Sprachen\3000 v Chr lokales Substra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143" y="647700"/>
            <a:ext cx="6531714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0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Schnurkeramik</a:t>
            </a:r>
            <a:r>
              <a:rPr lang="en-US" dirty="0" smtClean="0"/>
              <a:t> und </a:t>
            </a:r>
            <a:r>
              <a:rPr lang="en-US" dirty="0" err="1" smtClean="0"/>
              <a:t>lokales</a:t>
            </a:r>
            <a:r>
              <a:rPr lang="en-US" dirty="0" smtClean="0"/>
              <a:t> “</a:t>
            </a:r>
            <a:r>
              <a:rPr lang="en-US" dirty="0" err="1" smtClean="0"/>
              <a:t>Substrat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3"/>
          </p:nvPr>
        </p:nvSpPr>
        <p:spPr>
          <a:xfrm>
            <a:off x="1447800" y="761999"/>
            <a:ext cx="1828800" cy="464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Trichterbecherkultur</a:t>
            </a:r>
            <a:endParaRPr lang="de-DE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562600" y="762000"/>
            <a:ext cx="2209800" cy="464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Kugelamphorenkultur</a:t>
            </a:r>
            <a:endParaRPr lang="de-DE" dirty="0"/>
          </a:p>
        </p:txBody>
      </p:sp>
      <p:pic>
        <p:nvPicPr>
          <p:cNvPr id="2050" name="Picture 2" descr="D:\Diss\Vorträge\2015-11-Vortrag LMU MZAW Völker und Sprachen\Schnurkeramik\800px--3000_Amphore_Kugelamphorenkultur_anago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98" y="1271218"/>
            <a:ext cx="1848001" cy="191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iss\Vorträge\2015-11-Vortrag LMU MZAW Völker und Sprachen\Schnurkeramik\kugelamphorenkult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199" y="3181589"/>
            <a:ext cx="2381401" cy="181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iss\Vorträge\2015-11-Vortrag LMU MZAW Völker und Sprachen\Schnurkeramik\Trichterbecher-babys-bott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28598"/>
            <a:ext cx="2546667" cy="146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iss\Vorträge\2015-11-Vortrag LMU MZAW Völker und Sprachen\Schnurkeramik\ALB_-_Neolithikum_Trichterbecherkultur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89344"/>
            <a:ext cx="2546667" cy="189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Diss\Vorträge\2015-11-Vortrag LMU MZAW Völker und Sprachen\Schnurkeramik\Trichterbecher megali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40015"/>
            <a:ext cx="2546667" cy="19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Diss\Vorträge\2015-11-Vortrag LMU MZAW Völker und Sprachen\Schnurkeramik\Steinkistengraeber der westlichen Kugelamphorenkultu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436" y="5014474"/>
            <a:ext cx="2574925" cy="161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0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>
            <a:spLocks noGrp="1"/>
          </p:cNvSpPr>
          <p:nvPr>
            <p:ph sz="quarter" idx="13"/>
          </p:nvPr>
        </p:nvSpPr>
        <p:spPr>
          <a:xfrm>
            <a:off x="1054677" y="762000"/>
            <a:ext cx="1828800" cy="464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Chamer Kultur</a:t>
            </a:r>
            <a:endParaRPr lang="de-DE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5638800" y="762000"/>
            <a:ext cx="2209800" cy="464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Horgener Kultur</a:t>
            </a:r>
            <a:endParaRPr lang="de-DE" dirty="0"/>
          </a:p>
        </p:txBody>
      </p:sp>
      <p:pic>
        <p:nvPicPr>
          <p:cNvPr id="3074" name="Picture 2" descr="D:\Diss\Vorträge\2015-11-Vortrag LMU MZAW Völker und Sprachen\Schnurkeramik\horgener Kul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232" y="1271322"/>
            <a:ext cx="4708936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Schnurkeramik</a:t>
            </a:r>
            <a:r>
              <a:rPr lang="en-US" dirty="0" smtClean="0"/>
              <a:t> und </a:t>
            </a:r>
            <a:r>
              <a:rPr lang="en-US" dirty="0" err="1" smtClean="0"/>
              <a:t>lokales</a:t>
            </a:r>
            <a:r>
              <a:rPr lang="en-US" dirty="0" smtClean="0"/>
              <a:t> “</a:t>
            </a:r>
            <a:r>
              <a:rPr lang="en-US" dirty="0" err="1" smtClean="0"/>
              <a:t>Substrat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1322"/>
            <a:ext cx="4389232" cy="224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08" y="3518693"/>
            <a:ext cx="304741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5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/>
              <a:t>Europa um 2500 v. Chr.</a:t>
            </a:r>
            <a:endParaRPr lang="en-US" dirty="0"/>
          </a:p>
        </p:txBody>
      </p:sp>
      <p:pic>
        <p:nvPicPr>
          <p:cNvPr id="4098" name="Picture 2" descr="D:\Diss\Vorträge\2015-11-Vortrag LMU MZAW Völker und Sprachen\2500 v Ch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25" y="647700"/>
            <a:ext cx="7239151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978727" y="3200400"/>
            <a:ext cx="1676400" cy="1731818"/>
          </a:xfrm>
          <a:custGeom>
            <a:avLst/>
            <a:gdLst>
              <a:gd name="connsiteX0" fmla="*/ 1274618 w 1676400"/>
              <a:gd name="connsiteY0" fmla="*/ 1399309 h 1731818"/>
              <a:gd name="connsiteX1" fmla="*/ 1149928 w 1676400"/>
              <a:gd name="connsiteY1" fmla="*/ 1413164 h 1731818"/>
              <a:gd name="connsiteX2" fmla="*/ 1122218 w 1676400"/>
              <a:gd name="connsiteY2" fmla="*/ 1440873 h 1731818"/>
              <a:gd name="connsiteX3" fmla="*/ 1080655 w 1676400"/>
              <a:gd name="connsiteY3" fmla="*/ 1454727 h 1731818"/>
              <a:gd name="connsiteX4" fmla="*/ 1011382 w 1676400"/>
              <a:gd name="connsiteY4" fmla="*/ 1524000 h 1731818"/>
              <a:gd name="connsiteX5" fmla="*/ 928255 w 1676400"/>
              <a:gd name="connsiteY5" fmla="*/ 1551709 h 1731818"/>
              <a:gd name="connsiteX6" fmla="*/ 678873 w 1676400"/>
              <a:gd name="connsiteY6" fmla="*/ 1551709 h 1731818"/>
              <a:gd name="connsiteX7" fmla="*/ 637309 w 1676400"/>
              <a:gd name="connsiteY7" fmla="*/ 1565564 h 1731818"/>
              <a:gd name="connsiteX8" fmla="*/ 554182 w 1676400"/>
              <a:gd name="connsiteY8" fmla="*/ 1620982 h 1731818"/>
              <a:gd name="connsiteX9" fmla="*/ 540328 w 1676400"/>
              <a:gd name="connsiteY9" fmla="*/ 1662545 h 1731818"/>
              <a:gd name="connsiteX10" fmla="*/ 498764 w 1676400"/>
              <a:gd name="connsiteY10" fmla="*/ 1676400 h 1731818"/>
              <a:gd name="connsiteX11" fmla="*/ 457200 w 1676400"/>
              <a:gd name="connsiteY11" fmla="*/ 1704109 h 1731818"/>
              <a:gd name="connsiteX12" fmla="*/ 374073 w 1676400"/>
              <a:gd name="connsiteY12" fmla="*/ 1731818 h 1731818"/>
              <a:gd name="connsiteX13" fmla="*/ 235528 w 1676400"/>
              <a:gd name="connsiteY13" fmla="*/ 1717964 h 1731818"/>
              <a:gd name="connsiteX14" fmla="*/ 207818 w 1676400"/>
              <a:gd name="connsiteY14" fmla="*/ 1690255 h 1731818"/>
              <a:gd name="connsiteX15" fmla="*/ 235528 w 1676400"/>
              <a:gd name="connsiteY15" fmla="*/ 1510145 h 1731818"/>
              <a:gd name="connsiteX16" fmla="*/ 263237 w 1676400"/>
              <a:gd name="connsiteY16" fmla="*/ 1468582 h 1731818"/>
              <a:gd name="connsiteX17" fmla="*/ 277091 w 1676400"/>
              <a:gd name="connsiteY17" fmla="*/ 1288473 h 1731818"/>
              <a:gd name="connsiteX18" fmla="*/ 193964 w 1676400"/>
              <a:gd name="connsiteY18" fmla="*/ 1246909 h 1731818"/>
              <a:gd name="connsiteX19" fmla="*/ 152400 w 1676400"/>
              <a:gd name="connsiteY19" fmla="*/ 1219200 h 1731818"/>
              <a:gd name="connsiteX20" fmla="*/ 138546 w 1676400"/>
              <a:gd name="connsiteY20" fmla="*/ 1177636 h 1731818"/>
              <a:gd name="connsiteX21" fmla="*/ 110837 w 1676400"/>
              <a:gd name="connsiteY21" fmla="*/ 1136073 h 1731818"/>
              <a:gd name="connsiteX22" fmla="*/ 83128 w 1676400"/>
              <a:gd name="connsiteY22" fmla="*/ 997527 h 1731818"/>
              <a:gd name="connsiteX23" fmla="*/ 69273 w 1676400"/>
              <a:gd name="connsiteY23" fmla="*/ 928255 h 1731818"/>
              <a:gd name="connsiteX24" fmla="*/ 13855 w 1676400"/>
              <a:gd name="connsiteY24" fmla="*/ 803564 h 1731818"/>
              <a:gd name="connsiteX25" fmla="*/ 0 w 1676400"/>
              <a:gd name="connsiteY25" fmla="*/ 762000 h 1731818"/>
              <a:gd name="connsiteX26" fmla="*/ 13855 w 1676400"/>
              <a:gd name="connsiteY26" fmla="*/ 720436 h 1731818"/>
              <a:gd name="connsiteX27" fmla="*/ 138546 w 1676400"/>
              <a:gd name="connsiteY27" fmla="*/ 651164 h 1731818"/>
              <a:gd name="connsiteX28" fmla="*/ 180109 w 1676400"/>
              <a:gd name="connsiteY28" fmla="*/ 637309 h 1731818"/>
              <a:gd name="connsiteX29" fmla="*/ 221673 w 1676400"/>
              <a:gd name="connsiteY29" fmla="*/ 623455 h 1731818"/>
              <a:gd name="connsiteX30" fmla="*/ 277091 w 1676400"/>
              <a:gd name="connsiteY30" fmla="*/ 554182 h 1731818"/>
              <a:gd name="connsiteX31" fmla="*/ 290946 w 1676400"/>
              <a:gd name="connsiteY31" fmla="*/ 512618 h 1731818"/>
              <a:gd name="connsiteX32" fmla="*/ 277091 w 1676400"/>
              <a:gd name="connsiteY32" fmla="*/ 374073 h 1731818"/>
              <a:gd name="connsiteX33" fmla="*/ 249382 w 1676400"/>
              <a:gd name="connsiteY33" fmla="*/ 290945 h 1731818"/>
              <a:gd name="connsiteX34" fmla="*/ 263237 w 1676400"/>
              <a:gd name="connsiteY34" fmla="*/ 152400 h 1731818"/>
              <a:gd name="connsiteX35" fmla="*/ 277091 w 1676400"/>
              <a:gd name="connsiteY35" fmla="*/ 110836 h 1731818"/>
              <a:gd name="connsiteX36" fmla="*/ 318655 w 1676400"/>
              <a:gd name="connsiteY36" fmla="*/ 83127 h 1731818"/>
              <a:gd name="connsiteX37" fmla="*/ 346364 w 1676400"/>
              <a:gd name="connsiteY37" fmla="*/ 41564 h 1731818"/>
              <a:gd name="connsiteX38" fmla="*/ 429491 w 1676400"/>
              <a:gd name="connsiteY38" fmla="*/ 0 h 1731818"/>
              <a:gd name="connsiteX39" fmla="*/ 568037 w 1676400"/>
              <a:gd name="connsiteY39" fmla="*/ 13855 h 1731818"/>
              <a:gd name="connsiteX40" fmla="*/ 609600 w 1676400"/>
              <a:gd name="connsiteY40" fmla="*/ 96982 h 1731818"/>
              <a:gd name="connsiteX41" fmla="*/ 623455 w 1676400"/>
              <a:gd name="connsiteY41" fmla="*/ 180109 h 1731818"/>
              <a:gd name="connsiteX42" fmla="*/ 637309 w 1676400"/>
              <a:gd name="connsiteY42" fmla="*/ 221673 h 1731818"/>
              <a:gd name="connsiteX43" fmla="*/ 665018 w 1676400"/>
              <a:gd name="connsiteY43" fmla="*/ 332509 h 1731818"/>
              <a:gd name="connsiteX44" fmla="*/ 678873 w 1676400"/>
              <a:gd name="connsiteY44" fmla="*/ 387927 h 1731818"/>
              <a:gd name="connsiteX45" fmla="*/ 803564 w 1676400"/>
              <a:gd name="connsiteY45" fmla="*/ 443345 h 1731818"/>
              <a:gd name="connsiteX46" fmla="*/ 845128 w 1676400"/>
              <a:gd name="connsiteY46" fmla="*/ 457200 h 1731818"/>
              <a:gd name="connsiteX47" fmla="*/ 886691 w 1676400"/>
              <a:gd name="connsiteY47" fmla="*/ 498764 h 1731818"/>
              <a:gd name="connsiteX48" fmla="*/ 928255 w 1676400"/>
              <a:gd name="connsiteY48" fmla="*/ 526473 h 1731818"/>
              <a:gd name="connsiteX49" fmla="*/ 942109 w 1676400"/>
              <a:gd name="connsiteY49" fmla="*/ 568036 h 1731818"/>
              <a:gd name="connsiteX50" fmla="*/ 997528 w 1676400"/>
              <a:gd name="connsiteY50" fmla="*/ 637309 h 1731818"/>
              <a:gd name="connsiteX51" fmla="*/ 1094509 w 1676400"/>
              <a:gd name="connsiteY51" fmla="*/ 748145 h 1731818"/>
              <a:gd name="connsiteX52" fmla="*/ 1122218 w 1676400"/>
              <a:gd name="connsiteY52" fmla="*/ 789709 h 1731818"/>
              <a:gd name="connsiteX53" fmla="*/ 1233055 w 1676400"/>
              <a:gd name="connsiteY53" fmla="*/ 872836 h 1731818"/>
              <a:gd name="connsiteX54" fmla="*/ 1274618 w 1676400"/>
              <a:gd name="connsiteY54" fmla="*/ 900545 h 1731818"/>
              <a:gd name="connsiteX55" fmla="*/ 1399309 w 1676400"/>
              <a:gd name="connsiteY55" fmla="*/ 942109 h 1731818"/>
              <a:gd name="connsiteX56" fmla="*/ 1524000 w 1676400"/>
              <a:gd name="connsiteY56" fmla="*/ 983673 h 1731818"/>
              <a:gd name="connsiteX57" fmla="*/ 1565564 w 1676400"/>
              <a:gd name="connsiteY57" fmla="*/ 997527 h 1731818"/>
              <a:gd name="connsiteX58" fmla="*/ 1607128 w 1676400"/>
              <a:gd name="connsiteY58" fmla="*/ 1025236 h 1731818"/>
              <a:gd name="connsiteX59" fmla="*/ 1662546 w 1676400"/>
              <a:gd name="connsiteY59" fmla="*/ 1080655 h 1731818"/>
              <a:gd name="connsiteX60" fmla="*/ 1676400 w 1676400"/>
              <a:gd name="connsiteY60" fmla="*/ 1122218 h 1731818"/>
              <a:gd name="connsiteX61" fmla="*/ 1634837 w 1676400"/>
              <a:gd name="connsiteY61" fmla="*/ 1233055 h 1731818"/>
              <a:gd name="connsiteX62" fmla="*/ 1593273 w 1676400"/>
              <a:gd name="connsiteY62" fmla="*/ 1246909 h 1731818"/>
              <a:gd name="connsiteX63" fmla="*/ 1551709 w 1676400"/>
              <a:gd name="connsiteY63" fmla="*/ 1274618 h 1731818"/>
              <a:gd name="connsiteX64" fmla="*/ 1510146 w 1676400"/>
              <a:gd name="connsiteY64" fmla="*/ 1288473 h 1731818"/>
              <a:gd name="connsiteX65" fmla="*/ 1343891 w 1676400"/>
              <a:gd name="connsiteY65" fmla="*/ 1371600 h 1731818"/>
              <a:gd name="connsiteX66" fmla="*/ 1274618 w 1676400"/>
              <a:gd name="connsiteY66" fmla="*/ 1399309 h 173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676400" h="1731818">
                <a:moveTo>
                  <a:pt x="1274618" y="1399309"/>
                </a:moveTo>
                <a:cubicBezTo>
                  <a:pt x="1242291" y="1406236"/>
                  <a:pt x="1190274" y="1402161"/>
                  <a:pt x="1149928" y="1413164"/>
                </a:cubicBezTo>
                <a:cubicBezTo>
                  <a:pt x="1137326" y="1416601"/>
                  <a:pt x="1133419" y="1434153"/>
                  <a:pt x="1122218" y="1440873"/>
                </a:cubicBezTo>
                <a:cubicBezTo>
                  <a:pt x="1109695" y="1448386"/>
                  <a:pt x="1094509" y="1450109"/>
                  <a:pt x="1080655" y="1454727"/>
                </a:cubicBezTo>
                <a:cubicBezTo>
                  <a:pt x="1055376" y="1492646"/>
                  <a:pt x="1055134" y="1504555"/>
                  <a:pt x="1011382" y="1524000"/>
                </a:cubicBezTo>
                <a:cubicBezTo>
                  <a:pt x="984692" y="1535862"/>
                  <a:pt x="928255" y="1551709"/>
                  <a:pt x="928255" y="1551709"/>
                </a:cubicBezTo>
                <a:cubicBezTo>
                  <a:pt x="783675" y="1539661"/>
                  <a:pt x="791764" y="1526622"/>
                  <a:pt x="678873" y="1551709"/>
                </a:cubicBezTo>
                <a:cubicBezTo>
                  <a:pt x="664617" y="1554877"/>
                  <a:pt x="650075" y="1558472"/>
                  <a:pt x="637309" y="1565564"/>
                </a:cubicBezTo>
                <a:cubicBezTo>
                  <a:pt x="608198" y="1581737"/>
                  <a:pt x="554182" y="1620982"/>
                  <a:pt x="554182" y="1620982"/>
                </a:cubicBezTo>
                <a:cubicBezTo>
                  <a:pt x="549564" y="1634836"/>
                  <a:pt x="550654" y="1652219"/>
                  <a:pt x="540328" y="1662545"/>
                </a:cubicBezTo>
                <a:cubicBezTo>
                  <a:pt x="530001" y="1672872"/>
                  <a:pt x="511826" y="1669869"/>
                  <a:pt x="498764" y="1676400"/>
                </a:cubicBezTo>
                <a:cubicBezTo>
                  <a:pt x="483871" y="1683847"/>
                  <a:pt x="472416" y="1697346"/>
                  <a:pt x="457200" y="1704109"/>
                </a:cubicBezTo>
                <a:cubicBezTo>
                  <a:pt x="430510" y="1715971"/>
                  <a:pt x="374073" y="1731818"/>
                  <a:pt x="374073" y="1731818"/>
                </a:cubicBezTo>
                <a:cubicBezTo>
                  <a:pt x="327891" y="1727200"/>
                  <a:pt x="280554" y="1729220"/>
                  <a:pt x="235528" y="1717964"/>
                </a:cubicBezTo>
                <a:cubicBezTo>
                  <a:pt x="222856" y="1714796"/>
                  <a:pt x="208903" y="1703272"/>
                  <a:pt x="207818" y="1690255"/>
                </a:cubicBezTo>
                <a:cubicBezTo>
                  <a:pt x="205547" y="1663007"/>
                  <a:pt x="212527" y="1556146"/>
                  <a:pt x="235528" y="1510145"/>
                </a:cubicBezTo>
                <a:cubicBezTo>
                  <a:pt x="242975" y="1495252"/>
                  <a:pt x="254001" y="1482436"/>
                  <a:pt x="263237" y="1468582"/>
                </a:cubicBezTo>
                <a:cubicBezTo>
                  <a:pt x="286719" y="1398137"/>
                  <a:pt x="311349" y="1365553"/>
                  <a:pt x="277091" y="1288473"/>
                </a:cubicBezTo>
                <a:cubicBezTo>
                  <a:pt x="265747" y="1262949"/>
                  <a:pt x="214162" y="1257008"/>
                  <a:pt x="193964" y="1246909"/>
                </a:cubicBezTo>
                <a:cubicBezTo>
                  <a:pt x="179071" y="1239462"/>
                  <a:pt x="166255" y="1228436"/>
                  <a:pt x="152400" y="1219200"/>
                </a:cubicBezTo>
                <a:cubicBezTo>
                  <a:pt x="147782" y="1205345"/>
                  <a:pt x="145077" y="1190698"/>
                  <a:pt x="138546" y="1177636"/>
                </a:cubicBezTo>
                <a:cubicBezTo>
                  <a:pt x="131100" y="1162743"/>
                  <a:pt x="115734" y="1151988"/>
                  <a:pt x="110837" y="1136073"/>
                </a:cubicBezTo>
                <a:cubicBezTo>
                  <a:pt x="96987" y="1091059"/>
                  <a:pt x="92364" y="1043709"/>
                  <a:pt x="83128" y="997527"/>
                </a:cubicBezTo>
                <a:cubicBezTo>
                  <a:pt x="78510" y="974436"/>
                  <a:pt x="82335" y="947848"/>
                  <a:pt x="69273" y="928255"/>
                </a:cubicBezTo>
                <a:cubicBezTo>
                  <a:pt x="25362" y="862388"/>
                  <a:pt x="46830" y="902488"/>
                  <a:pt x="13855" y="803564"/>
                </a:cubicBezTo>
                <a:lnTo>
                  <a:pt x="0" y="762000"/>
                </a:lnTo>
                <a:cubicBezTo>
                  <a:pt x="4618" y="748145"/>
                  <a:pt x="5754" y="732587"/>
                  <a:pt x="13855" y="720436"/>
                </a:cubicBezTo>
                <a:cubicBezTo>
                  <a:pt x="49407" y="667107"/>
                  <a:pt x="76579" y="671820"/>
                  <a:pt x="138546" y="651164"/>
                </a:cubicBezTo>
                <a:lnTo>
                  <a:pt x="180109" y="637309"/>
                </a:lnTo>
                <a:lnTo>
                  <a:pt x="221673" y="623455"/>
                </a:lnTo>
                <a:cubicBezTo>
                  <a:pt x="247444" y="597683"/>
                  <a:pt x="259614" y="589135"/>
                  <a:pt x="277091" y="554182"/>
                </a:cubicBezTo>
                <a:cubicBezTo>
                  <a:pt x="283622" y="541120"/>
                  <a:pt x="286328" y="526473"/>
                  <a:pt x="290946" y="512618"/>
                </a:cubicBezTo>
                <a:cubicBezTo>
                  <a:pt x="286328" y="466436"/>
                  <a:pt x="285644" y="419690"/>
                  <a:pt x="277091" y="374073"/>
                </a:cubicBezTo>
                <a:cubicBezTo>
                  <a:pt x="271708" y="345365"/>
                  <a:pt x="249382" y="290945"/>
                  <a:pt x="249382" y="290945"/>
                </a:cubicBezTo>
                <a:cubicBezTo>
                  <a:pt x="254000" y="244763"/>
                  <a:pt x="256180" y="198272"/>
                  <a:pt x="263237" y="152400"/>
                </a:cubicBezTo>
                <a:cubicBezTo>
                  <a:pt x="265458" y="137966"/>
                  <a:pt x="267968" y="122240"/>
                  <a:pt x="277091" y="110836"/>
                </a:cubicBezTo>
                <a:cubicBezTo>
                  <a:pt x="287493" y="97834"/>
                  <a:pt x="304800" y="92363"/>
                  <a:pt x="318655" y="83127"/>
                </a:cubicBezTo>
                <a:cubicBezTo>
                  <a:pt x="327891" y="69273"/>
                  <a:pt x="334590" y="53338"/>
                  <a:pt x="346364" y="41564"/>
                </a:cubicBezTo>
                <a:cubicBezTo>
                  <a:pt x="373221" y="14708"/>
                  <a:pt x="395687" y="11268"/>
                  <a:pt x="429491" y="0"/>
                </a:cubicBezTo>
                <a:cubicBezTo>
                  <a:pt x="475673" y="4618"/>
                  <a:pt x="524006" y="-822"/>
                  <a:pt x="568037" y="13855"/>
                </a:cubicBezTo>
                <a:cubicBezTo>
                  <a:pt x="585973" y="19834"/>
                  <a:pt x="606157" y="81489"/>
                  <a:pt x="609600" y="96982"/>
                </a:cubicBezTo>
                <a:cubicBezTo>
                  <a:pt x="615694" y="124404"/>
                  <a:pt x="617361" y="152687"/>
                  <a:pt x="623455" y="180109"/>
                </a:cubicBezTo>
                <a:cubicBezTo>
                  <a:pt x="626623" y="194365"/>
                  <a:pt x="633466" y="207584"/>
                  <a:pt x="637309" y="221673"/>
                </a:cubicBezTo>
                <a:cubicBezTo>
                  <a:pt x="647329" y="258414"/>
                  <a:pt x="655782" y="295564"/>
                  <a:pt x="665018" y="332509"/>
                </a:cubicBezTo>
                <a:cubicBezTo>
                  <a:pt x="669636" y="350982"/>
                  <a:pt x="663030" y="377365"/>
                  <a:pt x="678873" y="387927"/>
                </a:cubicBezTo>
                <a:cubicBezTo>
                  <a:pt x="744740" y="431838"/>
                  <a:pt x="704640" y="410370"/>
                  <a:pt x="803564" y="443345"/>
                </a:cubicBezTo>
                <a:lnTo>
                  <a:pt x="845128" y="457200"/>
                </a:lnTo>
                <a:cubicBezTo>
                  <a:pt x="858982" y="471055"/>
                  <a:pt x="871639" y="486221"/>
                  <a:pt x="886691" y="498764"/>
                </a:cubicBezTo>
                <a:cubicBezTo>
                  <a:pt x="899483" y="509424"/>
                  <a:pt x="917853" y="513471"/>
                  <a:pt x="928255" y="526473"/>
                </a:cubicBezTo>
                <a:cubicBezTo>
                  <a:pt x="937378" y="537877"/>
                  <a:pt x="935578" y="554974"/>
                  <a:pt x="942109" y="568036"/>
                </a:cubicBezTo>
                <a:cubicBezTo>
                  <a:pt x="976015" y="635849"/>
                  <a:pt x="958866" y="585761"/>
                  <a:pt x="997528" y="637309"/>
                </a:cubicBezTo>
                <a:cubicBezTo>
                  <a:pt x="1078348" y="745068"/>
                  <a:pt x="1017154" y="696575"/>
                  <a:pt x="1094509" y="748145"/>
                </a:cubicBezTo>
                <a:cubicBezTo>
                  <a:pt x="1103745" y="762000"/>
                  <a:pt x="1111816" y="776707"/>
                  <a:pt x="1122218" y="789709"/>
                </a:cubicBezTo>
                <a:cubicBezTo>
                  <a:pt x="1151506" y="826319"/>
                  <a:pt x="1195072" y="847514"/>
                  <a:pt x="1233055" y="872836"/>
                </a:cubicBezTo>
                <a:cubicBezTo>
                  <a:pt x="1246909" y="882072"/>
                  <a:pt x="1258822" y="895279"/>
                  <a:pt x="1274618" y="900545"/>
                </a:cubicBezTo>
                <a:lnTo>
                  <a:pt x="1399309" y="942109"/>
                </a:lnTo>
                <a:lnTo>
                  <a:pt x="1524000" y="983673"/>
                </a:lnTo>
                <a:lnTo>
                  <a:pt x="1565564" y="997527"/>
                </a:lnTo>
                <a:cubicBezTo>
                  <a:pt x="1579419" y="1006763"/>
                  <a:pt x="1596726" y="1012234"/>
                  <a:pt x="1607128" y="1025236"/>
                </a:cubicBezTo>
                <a:cubicBezTo>
                  <a:pt x="1660868" y="1092411"/>
                  <a:pt x="1571860" y="1050426"/>
                  <a:pt x="1662546" y="1080655"/>
                </a:cubicBezTo>
                <a:cubicBezTo>
                  <a:pt x="1667164" y="1094509"/>
                  <a:pt x="1676400" y="1107614"/>
                  <a:pt x="1676400" y="1122218"/>
                </a:cubicBezTo>
                <a:cubicBezTo>
                  <a:pt x="1676400" y="1153761"/>
                  <a:pt x="1663503" y="1210123"/>
                  <a:pt x="1634837" y="1233055"/>
                </a:cubicBezTo>
                <a:cubicBezTo>
                  <a:pt x="1623433" y="1242178"/>
                  <a:pt x="1607128" y="1242291"/>
                  <a:pt x="1593273" y="1246909"/>
                </a:cubicBezTo>
                <a:cubicBezTo>
                  <a:pt x="1579418" y="1256145"/>
                  <a:pt x="1566602" y="1267171"/>
                  <a:pt x="1551709" y="1274618"/>
                </a:cubicBezTo>
                <a:cubicBezTo>
                  <a:pt x="1538647" y="1281149"/>
                  <a:pt x="1522912" y="1281381"/>
                  <a:pt x="1510146" y="1288473"/>
                </a:cubicBezTo>
                <a:cubicBezTo>
                  <a:pt x="1349001" y="1377998"/>
                  <a:pt x="1505722" y="1317656"/>
                  <a:pt x="1343891" y="1371600"/>
                </a:cubicBezTo>
                <a:cubicBezTo>
                  <a:pt x="1297945" y="1386916"/>
                  <a:pt x="1306945" y="1392382"/>
                  <a:pt x="1274618" y="1399309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01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Abgrenzung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benachbarten</a:t>
            </a:r>
            <a:r>
              <a:rPr lang="en-US" dirty="0" smtClean="0"/>
              <a:t> </a:t>
            </a:r>
            <a:r>
              <a:rPr lang="en-US" dirty="0" err="1" smtClean="0"/>
              <a:t>Erscheinungen</a:t>
            </a:r>
            <a:endParaRPr lang="en-US" dirty="0"/>
          </a:p>
        </p:txBody>
      </p:sp>
      <p:pic>
        <p:nvPicPr>
          <p:cNvPr id="6146" name="Picture 2" descr="D:\Diss\Vorträge\2015-11-Vortrag LMU MZAW Völker und Sprachen\Schnurkeramik\hockerstellungen-schnurkeramik-glockenbecher-03-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38200"/>
            <a:ext cx="4592138" cy="28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Diss\Vorträge\2015-11-Vortrag LMU MZAW Völker und Sprachen\Schnurkeramik\SN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273"/>
            <a:ext cx="2133600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iss\Vorträge\2015-11-Vortrag LMU MZAW Völker und Sprachen\Schnurkeramik\a_Schnurkeramik_2_3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3048000"/>
            <a:ext cx="1504950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Diss\Vorträge\2015-11-Vortrag LMU MZAW Völker und Sprachen\Glockenbecher\Bilder-Baugebiet-Am-Holzgarten-Arch Augsbur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047999"/>
            <a:ext cx="1978473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Diss\Vorträge\2015-11-Vortrag LMU MZAW Völker und Sprachen\Glockenbecher\glockenbecherkultu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63" y="838199"/>
            <a:ext cx="1652746" cy="22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Diss\Vorträge\2015-11-Vortrag LMU MZAW Völker und Sprachen\Glockenbecher\Bogensch_Zeichn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89" y="3962400"/>
            <a:ext cx="1956049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Diss\Vorträge\2015-11-Vortrag LMU MZAW Völker und Sprachen\Glockenbecher\vorgeschichte-bilder-keramik-glockenbecher-glockenbecherkultu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8" y="5121274"/>
            <a:ext cx="1368873" cy="166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830" y="3962400"/>
            <a:ext cx="2425449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14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:\Diss\Vorträge\2015-11-Vortrag LMU MZAW Völker und Sprachen\Müller 2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89709"/>
            <a:ext cx="7239000" cy="607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Nachleben</a:t>
            </a:r>
            <a:r>
              <a:rPr lang="en-US" dirty="0" smtClean="0"/>
              <a:t> in der </a:t>
            </a:r>
            <a:r>
              <a:rPr lang="en-US" dirty="0" err="1" smtClean="0"/>
              <a:t>frühbronzezeit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571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Kollektiv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 rot="5400000">
            <a:off x="3388737" y="2750890"/>
            <a:ext cx="304800" cy="998211"/>
            <a:chOff x="3505200" y="2971800"/>
            <a:chExt cx="304800" cy="13716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oup 18"/>
          <p:cNvGrpSpPr/>
          <p:nvPr/>
        </p:nvGrpSpPr>
        <p:grpSpPr>
          <a:xfrm rot="16200000" flipH="1">
            <a:off x="3403122" y="3173586"/>
            <a:ext cx="304800" cy="998211"/>
            <a:chOff x="3505200" y="2971800"/>
            <a:chExt cx="304800" cy="1371600"/>
          </a:xfrm>
          <a:solidFill>
            <a:srgbClr val="00B0F0"/>
          </a:solidFill>
        </p:grpSpPr>
        <p:cxnSp>
          <p:nvCxnSpPr>
            <p:cNvPr id="20" name="Straight Connector 19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87775" y="1696728"/>
            <a:ext cx="304800" cy="998211"/>
            <a:chOff x="3505200" y="2971800"/>
            <a:chExt cx="304800" cy="1371600"/>
          </a:xfrm>
          <a:solidFill>
            <a:srgbClr val="00B0F0"/>
          </a:solidFill>
        </p:grpSpPr>
        <p:cxnSp>
          <p:nvCxnSpPr>
            <p:cNvPr id="27" name="Straight Connector 26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3" name="Group 32"/>
          <p:cNvGrpSpPr/>
          <p:nvPr/>
        </p:nvGrpSpPr>
        <p:grpSpPr>
          <a:xfrm rot="10800000" flipH="1">
            <a:off x="4959379" y="1696729"/>
            <a:ext cx="304800" cy="998211"/>
            <a:chOff x="3505200" y="2971800"/>
            <a:chExt cx="304800" cy="137160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0" name="Group 39"/>
          <p:cNvGrpSpPr/>
          <p:nvPr/>
        </p:nvGrpSpPr>
        <p:grpSpPr>
          <a:xfrm rot="10800000" flipH="1">
            <a:off x="6629400" y="1408368"/>
            <a:ext cx="304800" cy="998211"/>
            <a:chOff x="3505200" y="2971800"/>
            <a:chExt cx="304800" cy="137160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7" name="Group 46"/>
          <p:cNvGrpSpPr/>
          <p:nvPr/>
        </p:nvGrpSpPr>
        <p:grpSpPr>
          <a:xfrm flipV="1">
            <a:off x="6172200" y="1408368"/>
            <a:ext cx="304800" cy="998211"/>
            <a:chOff x="3505200" y="2971800"/>
            <a:chExt cx="304800" cy="1371600"/>
          </a:xfrm>
          <a:solidFill>
            <a:srgbClr val="00B0F0"/>
          </a:solidFill>
        </p:grpSpPr>
        <p:cxnSp>
          <p:nvCxnSpPr>
            <p:cNvPr id="48" name="Straight Connector 47"/>
            <p:cNvCxnSpPr/>
            <p:nvPr/>
          </p:nvCxnSpPr>
          <p:spPr>
            <a:xfrm>
              <a:off x="3505200" y="3825223"/>
              <a:ext cx="304800" cy="289577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3505200" y="4114800"/>
              <a:ext cx="304800" cy="2286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3505200" y="3276600"/>
              <a:ext cx="152400" cy="548623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657600" y="3276600"/>
              <a:ext cx="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3657600" y="3276600"/>
              <a:ext cx="152400" cy="381000"/>
            </a:xfrm>
            <a:prstGeom prst="line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3581400" y="2971800"/>
              <a:ext cx="228600" cy="304800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56676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Nachleben</a:t>
            </a:r>
            <a:r>
              <a:rPr lang="en-US" dirty="0" smtClean="0"/>
              <a:t> in der </a:t>
            </a:r>
            <a:r>
              <a:rPr lang="en-US" dirty="0" err="1" smtClean="0"/>
              <a:t>frühbronzezeit</a:t>
            </a:r>
            <a:endParaRPr lang="en-US" dirty="0"/>
          </a:p>
        </p:txBody>
      </p:sp>
      <p:pic>
        <p:nvPicPr>
          <p:cNvPr id="1026" name="Picture 2" descr="D:\Diss\Vorträge\2015-11-Vortrag LMU MZAW Völker und Sprachen\Leubingen Helmsdor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7" y="1401762"/>
            <a:ext cx="5688013" cy="4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002881" y="755073"/>
            <a:ext cx="1828800" cy="464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Leubingen</a:t>
            </a:r>
            <a:endParaRPr lang="de-DE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974681" y="755073"/>
            <a:ext cx="1828800" cy="464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/>
              <a:t>Helmsdorf</a:t>
            </a:r>
            <a:endParaRPr lang="de-DE" dirty="0"/>
          </a:p>
        </p:txBody>
      </p:sp>
      <p:pic>
        <p:nvPicPr>
          <p:cNvPr id="1027" name="Picture 3" descr="D:\Diss\Vorträge\2015-11-Vortrag LMU MZAW Völker und Sprachen\Leubingen-rekonstruktion-totenhüt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309986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iss\Vorträge\2015-11-Vortrag LMU MZAW Völker und Sprachen\Leubing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" y="3810000"/>
            <a:ext cx="3092937" cy="233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705600" y="755073"/>
            <a:ext cx="0" cy="6102927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8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/>
              <a:t>MT-DNA</a:t>
            </a:r>
            <a:endParaRPr lang="en-US" dirty="0"/>
          </a:p>
        </p:txBody>
      </p:sp>
      <p:pic>
        <p:nvPicPr>
          <p:cNvPr id="8194" name="Picture 2" descr="D:\Diss\Vorträge\2015-11-Vortrag LMU MZAW Völker und Sprachen\Brandt et al 2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762000"/>
            <a:ext cx="9144000" cy="469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>
            <a:stCxn id="9" idx="0"/>
          </p:cNvCxnSpPr>
          <p:nvPr/>
        </p:nvCxnSpPr>
        <p:spPr>
          <a:xfrm flipV="1">
            <a:off x="1752600" y="4267200"/>
            <a:ext cx="0" cy="217516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4"/>
          <p:cNvSpPr>
            <a:spLocks noGrp="1"/>
          </p:cNvSpPr>
          <p:nvPr>
            <p:ph sz="quarter" idx="13"/>
          </p:nvPr>
        </p:nvSpPr>
        <p:spPr>
          <a:xfrm>
            <a:off x="1039778" y="6442364"/>
            <a:ext cx="1425643" cy="3879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>
                <a:solidFill>
                  <a:srgbClr val="0070C0"/>
                </a:solidFill>
              </a:rPr>
              <a:t>Neolithisierung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4076700" y="6442364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>
                <a:solidFill>
                  <a:srgbClr val="0070C0"/>
                </a:solidFill>
              </a:rPr>
              <a:t>„Secondary products revolution“</a:t>
            </a:r>
            <a:endParaRPr lang="de-DE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>
            <a:stCxn id="12" idx="0"/>
          </p:cNvCxnSpPr>
          <p:nvPr/>
        </p:nvCxnSpPr>
        <p:spPr>
          <a:xfrm flipV="1">
            <a:off x="5562600" y="4171651"/>
            <a:ext cx="9237" cy="227071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4"/>
          <p:cNvSpPr txBox="1">
            <a:spLocks/>
          </p:cNvSpPr>
          <p:nvPr/>
        </p:nvSpPr>
        <p:spPr>
          <a:xfrm>
            <a:off x="4800600" y="6054437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>
                <a:solidFill>
                  <a:srgbClr val="0070C0"/>
                </a:solidFill>
              </a:rPr>
              <a:t>Yamnaya/SNK</a:t>
            </a:r>
            <a:endParaRPr lang="de-DE" dirty="0">
              <a:solidFill>
                <a:srgbClr val="0070C0"/>
              </a:solidFill>
            </a:endParaRPr>
          </a:p>
        </p:txBody>
      </p:sp>
      <p:cxnSp>
        <p:nvCxnSpPr>
          <p:cNvPr id="19" name="Straight Arrow Connector 18"/>
          <p:cNvCxnSpPr>
            <a:stCxn id="18" idx="0"/>
          </p:cNvCxnSpPr>
          <p:nvPr/>
        </p:nvCxnSpPr>
        <p:spPr>
          <a:xfrm flipV="1">
            <a:off x="6286500" y="4572001"/>
            <a:ext cx="0" cy="148243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 txBox="1">
            <a:spLocks/>
          </p:cNvSpPr>
          <p:nvPr/>
        </p:nvSpPr>
        <p:spPr>
          <a:xfrm>
            <a:off x="6158345" y="5460124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de-DE" sz="1400" dirty="0" smtClean="0"/>
              <a:t>Brandt et al. 2014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7194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Yamnaya</a:t>
            </a:r>
            <a:r>
              <a:rPr lang="en-US" dirty="0" smtClean="0"/>
              <a:t> gen-input</a:t>
            </a:r>
            <a:endParaRPr lang="en-US" dirty="0"/>
          </a:p>
        </p:txBody>
      </p:sp>
      <p:pic>
        <p:nvPicPr>
          <p:cNvPr id="9218" name="Picture 2" descr="D:\Diss\Vorträge\2015-11-Vortrag LMU MZAW Völker und Sprachen\Schnurkeramik\Haak et al 2015 Abb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8927"/>
            <a:ext cx="4928687" cy="608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stCxn id="8" idx="1"/>
          </p:cNvCxnSpPr>
          <p:nvPr/>
        </p:nvCxnSpPr>
        <p:spPr>
          <a:xfrm flipH="1">
            <a:off x="4800600" y="4461164"/>
            <a:ext cx="1752600" cy="1025237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/>
          <p:cNvSpPr txBox="1">
            <a:spLocks/>
          </p:cNvSpPr>
          <p:nvPr/>
        </p:nvSpPr>
        <p:spPr>
          <a:xfrm>
            <a:off x="6553200" y="4267200"/>
            <a:ext cx="22860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00B0F0"/>
                </a:solidFill>
              </a:rPr>
              <a:t>Yamnaya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553200" y="4668983"/>
            <a:ext cx="2057400" cy="3879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0070C0"/>
                </a:solidFill>
              </a:rPr>
              <a:t>Schnurkeramik</a:t>
            </a:r>
            <a:endParaRPr lang="de-DE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>
            <a:off x="5029200" y="4862947"/>
            <a:ext cx="1524000" cy="62345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191000" y="3657600"/>
            <a:ext cx="2362200" cy="1828801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4"/>
          <p:cNvSpPr txBox="1">
            <a:spLocks/>
          </p:cNvSpPr>
          <p:nvPr/>
        </p:nvSpPr>
        <p:spPr>
          <a:xfrm>
            <a:off x="6553200" y="3463636"/>
            <a:ext cx="22860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FFC000"/>
                </a:solidFill>
              </a:rPr>
              <a:t>Glockenbecher</a:t>
            </a:r>
            <a:endParaRPr lang="de-DE" dirty="0">
              <a:solidFill>
                <a:srgbClr val="FFC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810000" y="2971800"/>
            <a:ext cx="2743200" cy="251460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4"/>
          <p:cNvSpPr txBox="1">
            <a:spLocks/>
          </p:cNvSpPr>
          <p:nvPr/>
        </p:nvSpPr>
        <p:spPr>
          <a:xfrm>
            <a:off x="6553200" y="2777836"/>
            <a:ext cx="22860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00B050"/>
                </a:solidFill>
              </a:rPr>
              <a:t>Frühbronzezeit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6553200" y="2057400"/>
            <a:ext cx="22860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EE32D8"/>
                </a:solidFill>
              </a:rPr>
              <a:t>Jäger und Sammler</a:t>
            </a:r>
            <a:endParaRPr lang="de-DE" dirty="0">
              <a:solidFill>
                <a:srgbClr val="EE32D8"/>
              </a:solidFill>
            </a:endParaRPr>
          </a:p>
        </p:txBody>
      </p:sp>
      <p:cxnSp>
        <p:nvCxnSpPr>
          <p:cNvPr id="23" name="Straight Arrow Connector 22"/>
          <p:cNvCxnSpPr>
            <a:stCxn id="22" idx="1"/>
          </p:cNvCxnSpPr>
          <p:nvPr/>
        </p:nvCxnSpPr>
        <p:spPr>
          <a:xfrm flipH="1">
            <a:off x="3200400" y="2251364"/>
            <a:ext cx="3352800" cy="3235037"/>
          </a:xfrm>
          <a:prstGeom prst="straightConnector1">
            <a:avLst/>
          </a:prstGeom>
          <a:ln w="28575">
            <a:solidFill>
              <a:srgbClr val="EE32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286000" y="1600200"/>
            <a:ext cx="4267200" cy="388620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4"/>
          <p:cNvSpPr txBox="1">
            <a:spLocks/>
          </p:cNvSpPr>
          <p:nvPr/>
        </p:nvSpPr>
        <p:spPr>
          <a:xfrm>
            <a:off x="6553200" y="1406236"/>
            <a:ext cx="2286000" cy="3879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dirty="0" smtClean="0">
                <a:solidFill>
                  <a:srgbClr val="FF0000"/>
                </a:solidFill>
              </a:rPr>
              <a:t>Früh- bis Spätneolithikum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2349500" y="1593850"/>
            <a:ext cx="273050" cy="717550"/>
          </a:xfrm>
          <a:custGeom>
            <a:avLst/>
            <a:gdLst>
              <a:gd name="connsiteX0" fmla="*/ 146050 w 273050"/>
              <a:gd name="connsiteY0" fmla="*/ 692150 h 717550"/>
              <a:gd name="connsiteX1" fmla="*/ 95250 w 273050"/>
              <a:gd name="connsiteY1" fmla="*/ 717550 h 717550"/>
              <a:gd name="connsiteX2" fmla="*/ 38100 w 273050"/>
              <a:gd name="connsiteY2" fmla="*/ 711200 h 717550"/>
              <a:gd name="connsiteX3" fmla="*/ 25400 w 273050"/>
              <a:gd name="connsiteY3" fmla="*/ 692150 h 717550"/>
              <a:gd name="connsiteX4" fmla="*/ 6350 w 273050"/>
              <a:gd name="connsiteY4" fmla="*/ 615950 h 717550"/>
              <a:gd name="connsiteX5" fmla="*/ 0 w 273050"/>
              <a:gd name="connsiteY5" fmla="*/ 584200 h 717550"/>
              <a:gd name="connsiteX6" fmla="*/ 6350 w 273050"/>
              <a:gd name="connsiteY6" fmla="*/ 228600 h 717550"/>
              <a:gd name="connsiteX7" fmla="*/ 12700 w 273050"/>
              <a:gd name="connsiteY7" fmla="*/ 203200 h 717550"/>
              <a:gd name="connsiteX8" fmla="*/ 19050 w 273050"/>
              <a:gd name="connsiteY8" fmla="*/ 82550 h 717550"/>
              <a:gd name="connsiteX9" fmla="*/ 25400 w 273050"/>
              <a:gd name="connsiteY9" fmla="*/ 44450 h 717550"/>
              <a:gd name="connsiteX10" fmla="*/ 38100 w 273050"/>
              <a:gd name="connsiteY10" fmla="*/ 25400 h 717550"/>
              <a:gd name="connsiteX11" fmla="*/ 76200 w 273050"/>
              <a:gd name="connsiteY11" fmla="*/ 0 h 717550"/>
              <a:gd name="connsiteX12" fmla="*/ 120650 w 273050"/>
              <a:gd name="connsiteY12" fmla="*/ 6350 h 717550"/>
              <a:gd name="connsiteX13" fmla="*/ 139700 w 273050"/>
              <a:gd name="connsiteY13" fmla="*/ 12700 h 717550"/>
              <a:gd name="connsiteX14" fmla="*/ 165100 w 273050"/>
              <a:gd name="connsiteY14" fmla="*/ 50800 h 717550"/>
              <a:gd name="connsiteX15" fmla="*/ 177800 w 273050"/>
              <a:gd name="connsiteY15" fmla="*/ 69850 h 717550"/>
              <a:gd name="connsiteX16" fmla="*/ 196850 w 273050"/>
              <a:gd name="connsiteY16" fmla="*/ 114300 h 717550"/>
              <a:gd name="connsiteX17" fmla="*/ 209550 w 273050"/>
              <a:gd name="connsiteY17" fmla="*/ 152400 h 717550"/>
              <a:gd name="connsiteX18" fmla="*/ 215900 w 273050"/>
              <a:gd name="connsiteY18" fmla="*/ 171450 h 717550"/>
              <a:gd name="connsiteX19" fmla="*/ 222250 w 273050"/>
              <a:gd name="connsiteY19" fmla="*/ 190500 h 717550"/>
              <a:gd name="connsiteX20" fmla="*/ 228600 w 273050"/>
              <a:gd name="connsiteY20" fmla="*/ 222250 h 717550"/>
              <a:gd name="connsiteX21" fmla="*/ 234950 w 273050"/>
              <a:gd name="connsiteY21" fmla="*/ 279400 h 717550"/>
              <a:gd name="connsiteX22" fmla="*/ 241300 w 273050"/>
              <a:gd name="connsiteY22" fmla="*/ 298450 h 717550"/>
              <a:gd name="connsiteX23" fmla="*/ 254000 w 273050"/>
              <a:gd name="connsiteY23" fmla="*/ 355600 h 717550"/>
              <a:gd name="connsiteX24" fmla="*/ 260350 w 273050"/>
              <a:gd name="connsiteY24" fmla="*/ 400050 h 717550"/>
              <a:gd name="connsiteX25" fmla="*/ 273050 w 273050"/>
              <a:gd name="connsiteY25" fmla="*/ 450850 h 717550"/>
              <a:gd name="connsiteX26" fmla="*/ 266700 w 273050"/>
              <a:gd name="connsiteY26" fmla="*/ 596900 h 717550"/>
              <a:gd name="connsiteX27" fmla="*/ 234950 w 273050"/>
              <a:gd name="connsiteY27" fmla="*/ 635000 h 717550"/>
              <a:gd name="connsiteX28" fmla="*/ 215900 w 273050"/>
              <a:gd name="connsiteY28" fmla="*/ 647700 h 717550"/>
              <a:gd name="connsiteX29" fmla="*/ 177800 w 273050"/>
              <a:gd name="connsiteY29" fmla="*/ 679450 h 717550"/>
              <a:gd name="connsiteX30" fmla="*/ 158750 w 273050"/>
              <a:gd name="connsiteY30" fmla="*/ 685800 h 717550"/>
              <a:gd name="connsiteX31" fmla="*/ 146050 w 273050"/>
              <a:gd name="connsiteY31" fmla="*/ 692150 h 71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050" h="717550">
                <a:moveTo>
                  <a:pt x="146050" y="692150"/>
                </a:moveTo>
                <a:cubicBezTo>
                  <a:pt x="135467" y="697442"/>
                  <a:pt x="108921" y="717550"/>
                  <a:pt x="95250" y="717550"/>
                </a:cubicBezTo>
                <a:cubicBezTo>
                  <a:pt x="76083" y="717550"/>
                  <a:pt x="57150" y="713317"/>
                  <a:pt x="38100" y="711200"/>
                </a:cubicBezTo>
                <a:cubicBezTo>
                  <a:pt x="33867" y="704850"/>
                  <a:pt x="28500" y="699124"/>
                  <a:pt x="25400" y="692150"/>
                </a:cubicBezTo>
                <a:cubicBezTo>
                  <a:pt x="11131" y="660045"/>
                  <a:pt x="12494" y="649742"/>
                  <a:pt x="6350" y="615950"/>
                </a:cubicBezTo>
                <a:cubicBezTo>
                  <a:pt x="4419" y="605331"/>
                  <a:pt x="2117" y="594783"/>
                  <a:pt x="0" y="584200"/>
                </a:cubicBezTo>
                <a:cubicBezTo>
                  <a:pt x="2117" y="465667"/>
                  <a:pt x="2400" y="347086"/>
                  <a:pt x="6350" y="228600"/>
                </a:cubicBezTo>
                <a:cubicBezTo>
                  <a:pt x="6641" y="219878"/>
                  <a:pt x="11944" y="211894"/>
                  <a:pt x="12700" y="203200"/>
                </a:cubicBezTo>
                <a:cubicBezTo>
                  <a:pt x="16189" y="163079"/>
                  <a:pt x="15838" y="122694"/>
                  <a:pt x="19050" y="82550"/>
                </a:cubicBezTo>
                <a:cubicBezTo>
                  <a:pt x="20077" y="69716"/>
                  <a:pt x="21329" y="56664"/>
                  <a:pt x="25400" y="44450"/>
                </a:cubicBezTo>
                <a:cubicBezTo>
                  <a:pt x="27813" y="37210"/>
                  <a:pt x="32357" y="30426"/>
                  <a:pt x="38100" y="25400"/>
                </a:cubicBezTo>
                <a:cubicBezTo>
                  <a:pt x="49587" y="15349"/>
                  <a:pt x="76200" y="0"/>
                  <a:pt x="76200" y="0"/>
                </a:cubicBezTo>
                <a:cubicBezTo>
                  <a:pt x="91017" y="2117"/>
                  <a:pt x="105974" y="3415"/>
                  <a:pt x="120650" y="6350"/>
                </a:cubicBezTo>
                <a:cubicBezTo>
                  <a:pt x="127214" y="7663"/>
                  <a:pt x="134967" y="7967"/>
                  <a:pt x="139700" y="12700"/>
                </a:cubicBezTo>
                <a:cubicBezTo>
                  <a:pt x="150493" y="23493"/>
                  <a:pt x="156633" y="38100"/>
                  <a:pt x="165100" y="50800"/>
                </a:cubicBezTo>
                <a:lnTo>
                  <a:pt x="177800" y="69850"/>
                </a:lnTo>
                <a:cubicBezTo>
                  <a:pt x="194598" y="137041"/>
                  <a:pt x="171791" y="57918"/>
                  <a:pt x="196850" y="114300"/>
                </a:cubicBezTo>
                <a:cubicBezTo>
                  <a:pt x="202287" y="126533"/>
                  <a:pt x="205317" y="139700"/>
                  <a:pt x="209550" y="152400"/>
                </a:cubicBezTo>
                <a:lnTo>
                  <a:pt x="215900" y="171450"/>
                </a:lnTo>
                <a:cubicBezTo>
                  <a:pt x="218017" y="177800"/>
                  <a:pt x="220937" y="183936"/>
                  <a:pt x="222250" y="190500"/>
                </a:cubicBezTo>
                <a:cubicBezTo>
                  <a:pt x="224367" y="201083"/>
                  <a:pt x="227074" y="211566"/>
                  <a:pt x="228600" y="222250"/>
                </a:cubicBezTo>
                <a:cubicBezTo>
                  <a:pt x="231311" y="241225"/>
                  <a:pt x="231799" y="260494"/>
                  <a:pt x="234950" y="279400"/>
                </a:cubicBezTo>
                <a:cubicBezTo>
                  <a:pt x="236050" y="286002"/>
                  <a:pt x="239848" y="291916"/>
                  <a:pt x="241300" y="298450"/>
                </a:cubicBezTo>
                <a:cubicBezTo>
                  <a:pt x="256201" y="365504"/>
                  <a:pt x="239705" y="312716"/>
                  <a:pt x="254000" y="355600"/>
                </a:cubicBezTo>
                <a:cubicBezTo>
                  <a:pt x="256117" y="370417"/>
                  <a:pt x="257415" y="385374"/>
                  <a:pt x="260350" y="400050"/>
                </a:cubicBezTo>
                <a:cubicBezTo>
                  <a:pt x="263773" y="417166"/>
                  <a:pt x="273050" y="450850"/>
                  <a:pt x="273050" y="450850"/>
                </a:cubicBezTo>
                <a:cubicBezTo>
                  <a:pt x="270933" y="499533"/>
                  <a:pt x="272286" y="548492"/>
                  <a:pt x="266700" y="596900"/>
                </a:cubicBezTo>
                <a:cubicBezTo>
                  <a:pt x="265637" y="606111"/>
                  <a:pt x="239841" y="630924"/>
                  <a:pt x="234950" y="635000"/>
                </a:cubicBezTo>
                <a:cubicBezTo>
                  <a:pt x="229087" y="639886"/>
                  <a:pt x="221763" y="642814"/>
                  <a:pt x="215900" y="647700"/>
                </a:cubicBezTo>
                <a:cubicBezTo>
                  <a:pt x="194834" y="665255"/>
                  <a:pt x="201449" y="667626"/>
                  <a:pt x="177800" y="679450"/>
                </a:cubicBezTo>
                <a:cubicBezTo>
                  <a:pt x="171813" y="682443"/>
                  <a:pt x="164737" y="682807"/>
                  <a:pt x="158750" y="685800"/>
                </a:cubicBezTo>
                <a:lnTo>
                  <a:pt x="146050" y="692150"/>
                </a:lnTo>
                <a:close/>
              </a:path>
            </a:pathLst>
          </a:custGeom>
          <a:solidFill>
            <a:srgbClr val="00B0F0">
              <a:alpha val="60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Freeform 32"/>
          <p:cNvSpPr/>
          <p:nvPr/>
        </p:nvSpPr>
        <p:spPr>
          <a:xfrm>
            <a:off x="2294228" y="2333625"/>
            <a:ext cx="296572" cy="286174"/>
          </a:xfrm>
          <a:custGeom>
            <a:avLst/>
            <a:gdLst>
              <a:gd name="connsiteX0" fmla="*/ 229897 w 296572"/>
              <a:gd name="connsiteY0" fmla="*/ 238125 h 286174"/>
              <a:gd name="connsiteX1" fmla="*/ 182272 w 296572"/>
              <a:gd name="connsiteY1" fmla="*/ 276225 h 286174"/>
              <a:gd name="connsiteX2" fmla="*/ 39397 w 296572"/>
              <a:gd name="connsiteY2" fmla="*/ 276225 h 286174"/>
              <a:gd name="connsiteX3" fmla="*/ 10822 w 296572"/>
              <a:gd name="connsiteY3" fmla="*/ 247650 h 286174"/>
              <a:gd name="connsiteX4" fmla="*/ 1297 w 296572"/>
              <a:gd name="connsiteY4" fmla="*/ 209550 h 286174"/>
              <a:gd name="connsiteX5" fmla="*/ 29872 w 296572"/>
              <a:gd name="connsiteY5" fmla="*/ 57150 h 286174"/>
              <a:gd name="connsiteX6" fmla="*/ 87022 w 296572"/>
              <a:gd name="connsiteY6" fmla="*/ 19050 h 286174"/>
              <a:gd name="connsiteX7" fmla="*/ 144172 w 296572"/>
              <a:gd name="connsiteY7" fmla="*/ 0 h 286174"/>
              <a:gd name="connsiteX8" fmla="*/ 201322 w 296572"/>
              <a:gd name="connsiteY8" fmla="*/ 9525 h 286174"/>
              <a:gd name="connsiteX9" fmla="*/ 258472 w 296572"/>
              <a:gd name="connsiteY9" fmla="*/ 28575 h 286174"/>
              <a:gd name="connsiteX10" fmla="*/ 267997 w 296572"/>
              <a:gd name="connsiteY10" fmla="*/ 57150 h 286174"/>
              <a:gd name="connsiteX11" fmla="*/ 287047 w 296572"/>
              <a:gd name="connsiteY11" fmla="*/ 85725 h 286174"/>
              <a:gd name="connsiteX12" fmla="*/ 296572 w 296572"/>
              <a:gd name="connsiteY12" fmla="*/ 123825 h 286174"/>
              <a:gd name="connsiteX13" fmla="*/ 287047 w 296572"/>
              <a:gd name="connsiteY13" fmla="*/ 190500 h 286174"/>
              <a:gd name="connsiteX14" fmla="*/ 229897 w 296572"/>
              <a:gd name="connsiteY14" fmla="*/ 238125 h 2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6572" h="286174">
                <a:moveTo>
                  <a:pt x="229897" y="238125"/>
                </a:moveTo>
                <a:cubicBezTo>
                  <a:pt x="212435" y="252412"/>
                  <a:pt x="200044" y="266352"/>
                  <a:pt x="182272" y="276225"/>
                </a:cubicBezTo>
                <a:cubicBezTo>
                  <a:pt x="144239" y="297354"/>
                  <a:pt x="65889" y="278633"/>
                  <a:pt x="39397" y="276225"/>
                </a:cubicBezTo>
                <a:cubicBezTo>
                  <a:pt x="29872" y="266700"/>
                  <a:pt x="17505" y="259346"/>
                  <a:pt x="10822" y="247650"/>
                </a:cubicBezTo>
                <a:cubicBezTo>
                  <a:pt x="4327" y="236284"/>
                  <a:pt x="1297" y="222641"/>
                  <a:pt x="1297" y="209550"/>
                </a:cubicBezTo>
                <a:cubicBezTo>
                  <a:pt x="1297" y="178368"/>
                  <a:pt x="-9264" y="91394"/>
                  <a:pt x="29872" y="57150"/>
                </a:cubicBezTo>
                <a:cubicBezTo>
                  <a:pt x="47102" y="42073"/>
                  <a:pt x="65302" y="26290"/>
                  <a:pt x="87022" y="19050"/>
                </a:cubicBezTo>
                <a:lnTo>
                  <a:pt x="144172" y="0"/>
                </a:lnTo>
                <a:cubicBezTo>
                  <a:pt x="163222" y="3175"/>
                  <a:pt x="182586" y="4841"/>
                  <a:pt x="201322" y="9525"/>
                </a:cubicBezTo>
                <a:cubicBezTo>
                  <a:pt x="220803" y="14395"/>
                  <a:pt x="258472" y="28575"/>
                  <a:pt x="258472" y="28575"/>
                </a:cubicBezTo>
                <a:cubicBezTo>
                  <a:pt x="261647" y="38100"/>
                  <a:pt x="263507" y="48170"/>
                  <a:pt x="267997" y="57150"/>
                </a:cubicBezTo>
                <a:cubicBezTo>
                  <a:pt x="273117" y="67389"/>
                  <a:pt x="282538" y="75203"/>
                  <a:pt x="287047" y="85725"/>
                </a:cubicBezTo>
                <a:cubicBezTo>
                  <a:pt x="292204" y="97757"/>
                  <a:pt x="293397" y="111125"/>
                  <a:pt x="296572" y="123825"/>
                </a:cubicBezTo>
                <a:cubicBezTo>
                  <a:pt x="293397" y="146050"/>
                  <a:pt x="299100" y="171559"/>
                  <a:pt x="287047" y="190500"/>
                </a:cubicBezTo>
                <a:cubicBezTo>
                  <a:pt x="274755" y="209816"/>
                  <a:pt x="247359" y="223838"/>
                  <a:pt x="229897" y="238125"/>
                </a:cubicBezTo>
                <a:close/>
              </a:path>
            </a:pathLst>
          </a:custGeom>
          <a:solidFill>
            <a:srgbClr val="0070C0">
              <a:alpha val="6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172200" y="6470073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de-DE" sz="1400" dirty="0" smtClean="0"/>
              <a:t>Haak et al. 2015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81441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iss\Vorträge\2015-11-Vortrag LMU MZAW Völker und Sprachen\Schnurkeramik\Haak et al 2015 Abb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1218"/>
            <a:ext cx="4419600" cy="599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4"/>
          <p:cNvSpPr txBox="1">
            <a:spLocks/>
          </p:cNvSpPr>
          <p:nvPr/>
        </p:nvSpPr>
        <p:spPr>
          <a:xfrm>
            <a:off x="6019800" y="4953000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 smtClean="0">
                <a:solidFill>
                  <a:srgbClr val="0070C0"/>
                </a:solidFill>
              </a:rPr>
              <a:t>Yamnaya/SNK</a:t>
            </a:r>
            <a:endParaRPr lang="de-DE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029200" y="5146963"/>
            <a:ext cx="1714500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/>
          <p:cNvSpPr txBox="1">
            <a:spLocks/>
          </p:cNvSpPr>
          <p:nvPr/>
        </p:nvSpPr>
        <p:spPr>
          <a:xfrm>
            <a:off x="6172200" y="6470073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de-DE" sz="1400" dirty="0" smtClean="0"/>
              <a:t>Haak et al. 2015</a:t>
            </a:r>
            <a:endParaRPr lang="de-DE" sz="1400" dirty="0"/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Yamnaya</a:t>
            </a:r>
            <a:r>
              <a:rPr lang="en-US" dirty="0" smtClean="0"/>
              <a:t> gen-input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1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iss\Vorträge\2015-11-Vortrag LMU MZAW Völker und Sprachen\Schnurkeramik\Haak et al 2015 Abb 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17" y="761999"/>
            <a:ext cx="3467167" cy="59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4"/>
          <p:cNvSpPr txBox="1">
            <a:spLocks/>
          </p:cNvSpPr>
          <p:nvPr/>
        </p:nvSpPr>
        <p:spPr>
          <a:xfrm>
            <a:off x="6172200" y="6470073"/>
            <a:ext cx="2971800" cy="387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de-DE" sz="1400" dirty="0" smtClean="0"/>
              <a:t>Haak et al. 2015</a:t>
            </a:r>
            <a:endParaRPr lang="de-DE" sz="1400" dirty="0"/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1473200" y="9400"/>
            <a:ext cx="2806700" cy="638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kern="1200" cap="all" spc="50" baseline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Yamnaya</a:t>
            </a:r>
            <a:r>
              <a:rPr lang="en-US" dirty="0" smtClean="0"/>
              <a:t> gen-input = </a:t>
            </a:r>
            <a:r>
              <a:rPr lang="en-US" dirty="0" err="1" smtClean="0"/>
              <a:t>ursprung</a:t>
            </a:r>
            <a:r>
              <a:rPr lang="en-US" dirty="0" smtClean="0"/>
              <a:t> </a:t>
            </a:r>
            <a:r>
              <a:rPr lang="en-US" dirty="0" err="1" smtClean="0"/>
              <a:t>indogermanischer</a:t>
            </a:r>
            <a:r>
              <a:rPr lang="en-US" dirty="0" smtClean="0"/>
              <a:t> </a:t>
            </a:r>
            <a:r>
              <a:rPr lang="en-US" dirty="0" err="1" smtClean="0"/>
              <a:t>sprachen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9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0</TotalTime>
  <Words>228</Words>
  <Application>Microsoft Office PowerPoint</Application>
  <PresentationFormat>On-screen Show (4:3)</PresentationFormat>
  <Paragraphs>82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Horizon</vt:lpstr>
      <vt:lpstr>"Die Schnurkeramiker" – Kultur, Gruppe, Einheit?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"Die Schnurkeramiker" – Kultur, Gruppe, Einheit? </dc:title>
  <dc:creator>Ken Massy</dc:creator>
  <cp:lastModifiedBy>Ken</cp:lastModifiedBy>
  <cp:revision>47</cp:revision>
  <dcterms:created xsi:type="dcterms:W3CDTF">2006-08-16T00:00:00Z</dcterms:created>
  <dcterms:modified xsi:type="dcterms:W3CDTF">2015-12-03T07:08:47Z</dcterms:modified>
</cp:coreProperties>
</file>